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5" r:id="rId3"/>
    <p:sldId id="258" r:id="rId4"/>
    <p:sldId id="259" r:id="rId5"/>
    <p:sldId id="305" r:id="rId6"/>
    <p:sldId id="296" r:id="rId7"/>
    <p:sldId id="297" r:id="rId8"/>
    <p:sldId id="290" r:id="rId9"/>
    <p:sldId id="298" r:id="rId10"/>
    <p:sldId id="299" r:id="rId11"/>
    <p:sldId id="262" r:id="rId12"/>
    <p:sldId id="300" r:id="rId13"/>
    <p:sldId id="263" r:id="rId14"/>
    <p:sldId id="265" r:id="rId15"/>
    <p:sldId id="264" r:id="rId16"/>
    <p:sldId id="266" r:id="rId17"/>
    <p:sldId id="271" r:id="rId18"/>
    <p:sldId id="293" r:id="rId19"/>
    <p:sldId id="294" r:id="rId20"/>
    <p:sldId id="272" r:id="rId21"/>
    <p:sldId id="268" r:id="rId22"/>
    <p:sldId id="301" r:id="rId23"/>
    <p:sldId id="274" r:id="rId24"/>
    <p:sldId id="302" r:id="rId25"/>
    <p:sldId id="303" r:id="rId26"/>
    <p:sldId id="304" r:id="rId27"/>
    <p:sldId id="308" r:id="rId28"/>
  </p:sldIdLst>
  <p:sldSz cx="12192000" cy="6858000"/>
  <p:notesSz cx="6792913" cy="99250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AF8DA-01B4-4A73-B3DF-0F2F2AA2C30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71608-2CA5-40E7-9FC7-894B4FE58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82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D7A72-A911-4206-8A5F-3BC8848809B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78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71608-2CA5-40E7-9FC7-894B4FE5836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89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648-8FE5-42D6-89A5-B2D5C4A4B0A5}" type="datetime1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34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563-9CE3-48EE-8571-D65DF89E5C96}" type="datetime1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3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A615-F003-4BDE-AE07-53FE6A0C0B57}" type="datetime1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46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6456-6FFA-4E86-A518-0C3D30A44132}" type="datetime1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05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F020-B62E-4EAD-B0C6-F867902D4785}" type="datetime1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47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0D8-3F7E-4E6A-8502-C76EFE58FFFE}" type="datetime1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80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58E0-DB18-4EDA-8C9C-C1E91811A379}" type="datetime1">
              <a:rPr lang="it-IT" smtClean="0"/>
              <a:t>04/10/2023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7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C69-F5CD-4266-A1E2-6BF34C8C6257}" type="datetime1">
              <a:rPr lang="it-IT" smtClean="0"/>
              <a:t>04/10/2023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01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34D2-58A3-4432-BA7B-BF58664DB8D0}" type="datetime1">
              <a:rPr lang="it-IT" smtClean="0"/>
              <a:t>04/10/2023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05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77F4-590C-45A3-B2CB-6FBD7D85ECC6}" type="datetime1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9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17A8-2C78-40DE-9EC0-4282D1BAB582}" type="datetime1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4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BFCE-7867-4358-ADA0-062DDC7A975A}" type="datetime1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Seminario CONI PIEMONTE 30 settembre 2023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81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1" y="1508787"/>
            <a:ext cx="9144000" cy="1929005"/>
          </a:xfrm>
        </p:spPr>
        <p:txBody>
          <a:bodyPr>
            <a:normAutofit/>
          </a:bodyPr>
          <a:lstStyle/>
          <a:p>
            <a:r>
              <a:rPr lang="it-IT" sz="5867" dirty="0" smtClean="0"/>
              <a:t>RIFORMA </a:t>
            </a:r>
            <a:r>
              <a:rPr lang="it-IT" sz="5867" dirty="0" smtClean="0"/>
              <a:t>DELLO </a:t>
            </a:r>
            <a:r>
              <a:rPr lang="it-IT" sz="5867" dirty="0" smtClean="0"/>
              <a:t>SPORT</a:t>
            </a:r>
            <a:br>
              <a:rPr lang="it-IT" sz="5867" dirty="0" smtClean="0"/>
            </a:br>
            <a:r>
              <a:rPr lang="it-IT" sz="5867" dirty="0" smtClean="0"/>
              <a:t>Il Lavoro Sportivo</a:t>
            </a:r>
            <a:endParaRPr lang="it-IT" sz="5867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1" y="4677139"/>
            <a:ext cx="9144000" cy="1344149"/>
          </a:xfrm>
        </p:spPr>
        <p:txBody>
          <a:bodyPr/>
          <a:lstStyle/>
          <a:p>
            <a:r>
              <a:rPr lang="it-IT" dirty="0" smtClean="0"/>
              <a:t>Dott. Andrea Mancino</a:t>
            </a:r>
          </a:p>
          <a:p>
            <a:r>
              <a:rPr lang="it-IT" dirty="0" smtClean="0"/>
              <a:t>Coordinatore Commissione Fiscale CONI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68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ARBITRI, DIRETTORI DI GARA, SOGGETTI PREPOSTI AL RILEVAMENTO DI TEMPI E DISTANZE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212285"/>
              </p:ext>
            </p:extLst>
          </p:nvPr>
        </p:nvGraphicFramePr>
        <p:xfrm>
          <a:off x="838200" y="1826684"/>
          <a:ext cx="11018440" cy="4028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440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485933">
                <a:tc>
                  <a:txBody>
                    <a:bodyPr/>
                    <a:lstStyle/>
                    <a:p>
                      <a:pPr algn="ctr"/>
                      <a:endParaRPr lang="it-IT" sz="2100" dirty="0"/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49437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 smtClean="0"/>
                        <a:t>Sufficiente la comunicazione di designazione da parte della FSN, DSA, EPS, ASD, SSD</a:t>
                      </a:r>
                      <a:endParaRPr lang="it-IT" sz="2100" dirty="0"/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82315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 smtClean="0"/>
                        <a:t>Possibile riconoscere rimborsi forfettari</a:t>
                      </a:r>
                      <a:r>
                        <a:rPr lang="it-IT" sz="2100" baseline="0" dirty="0" smtClean="0"/>
                        <a:t> anche per prestazioni nel comune di residenza nei limiti previsti per i volontari </a:t>
                      </a:r>
                      <a:r>
                        <a:rPr lang="it-IT" sz="2100" b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it-IT" sz="2100" b="1" baseline="0" dirty="0" err="1" smtClean="0">
                          <a:solidFill>
                            <a:srgbClr val="FF0000"/>
                          </a:solidFill>
                        </a:rPr>
                        <a:t>max</a:t>
                      </a:r>
                      <a:r>
                        <a:rPr lang="it-IT" sz="2100" b="1" baseline="0" dirty="0" smtClean="0">
                          <a:solidFill>
                            <a:srgbClr val="FF0000"/>
                          </a:solidFill>
                        </a:rPr>
                        <a:t> 150 euro mensili)</a:t>
                      </a:r>
                      <a:endParaRPr lang="it-IT" sz="21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56" marB="60956"/>
                </a:tc>
                <a:extLst>
                  <a:ext uri="{0D108BD9-81ED-4DB2-BD59-A6C34878D82A}">
                    <a16:rowId xmlns:a16="http://schemas.microsoft.com/office/drawing/2014/main" val="3071305479"/>
                  </a:ext>
                </a:extLst>
              </a:tr>
              <a:tr h="1168885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100" dirty="0" smtClean="0"/>
                        <a:t>Comunicazione al centro per l’impiego sono effettuate:</a:t>
                      </a:r>
                    </a:p>
                    <a:p>
                      <a:pPr marL="914400" marR="0" lvl="1" indent="-4572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it-IT" sz="2100" baseline="0" dirty="0" smtClean="0"/>
                        <a:t>Ogni volta che si raggiungono le trenta prestazioni </a:t>
                      </a:r>
                    </a:p>
                    <a:p>
                      <a:pPr marL="914400" marR="0" lvl="1" indent="-4572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it-IT" sz="2100" baseline="0" dirty="0" smtClean="0"/>
                        <a:t>Anche in caso di prestazioni inferiori a trenta la comunicazione deve essere fatta ogni tre mesi nel termine del trentesimo giorno successivo alla scadenza del trimestre</a:t>
                      </a:r>
                      <a:endParaRPr lang="it-IT" sz="2100" dirty="0" smtClean="0"/>
                    </a:p>
                  </a:txBody>
                  <a:tcPr marL="121920" marR="121920" marT="60956" marB="60956"/>
                </a:tc>
                <a:extLst>
                  <a:ext uri="{0D108BD9-81ED-4DB2-BD59-A6C34878D82A}">
                    <a16:rowId xmlns:a16="http://schemas.microsoft.com/office/drawing/2014/main" val="4214076471"/>
                  </a:ext>
                </a:extLst>
              </a:tr>
              <a:tr h="823173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100" dirty="0" smtClean="0"/>
                        <a:t>OGNI FSN, DSA, EPS, </a:t>
                      </a:r>
                      <a:r>
                        <a:rPr lang="it-IT" sz="2100" b="1" dirty="0" smtClean="0">
                          <a:solidFill>
                            <a:srgbClr val="FF0000"/>
                          </a:solidFill>
                        </a:rPr>
                        <a:t>ASD, SSD </a:t>
                      </a:r>
                      <a:r>
                        <a:rPr lang="it-IT" sz="2100" dirty="0" smtClean="0"/>
                        <a:t>entro 10 giorni da ogni prestazione deve comunicare al Registro</a:t>
                      </a:r>
                      <a:r>
                        <a:rPr lang="it-IT" sz="2100" baseline="0" dirty="0" smtClean="0"/>
                        <a:t> i soggetti convocati e i compensi corrisposti</a:t>
                      </a:r>
                      <a:endParaRPr lang="it-IT" sz="2100" dirty="0" smtClean="0"/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1500634207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86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LAVORO SPORTIVO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6683"/>
          <a:ext cx="10515600" cy="390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104079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CERTIFICAZIONE CONTRATTI</a:t>
                      </a:r>
                      <a:endParaRPr lang="it-IT" sz="2400" dirty="0"/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1197637">
                <a:tc>
                  <a:txBody>
                    <a:bodyPr/>
                    <a:lstStyle/>
                    <a:p>
                      <a:pPr algn="ctr"/>
                      <a:endParaRPr lang="it-IT" sz="2400" dirty="0" smtClean="0"/>
                    </a:p>
                    <a:p>
                      <a:pPr algn="ctr"/>
                      <a:r>
                        <a:rPr lang="it-IT" sz="2400" dirty="0" smtClean="0"/>
                        <a:t>Accordi Collettivi</a:t>
                      </a:r>
                      <a:r>
                        <a:rPr lang="it-IT" sz="2400" baseline="0" dirty="0" smtClean="0"/>
                        <a:t> per individuazione indici</a:t>
                      </a:r>
                      <a:endParaRPr lang="it-IT" sz="2400" dirty="0"/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1668136">
                <a:tc>
                  <a:txBody>
                    <a:bodyPr/>
                    <a:lstStyle/>
                    <a:p>
                      <a:pPr algn="ctr"/>
                      <a:endParaRPr lang="it-IT" sz="2400" dirty="0" smtClean="0"/>
                    </a:p>
                    <a:p>
                      <a:pPr algn="ctr"/>
                      <a:r>
                        <a:rPr lang="it-IT" sz="2400" dirty="0" smtClean="0"/>
                        <a:t>In mancanza di accordi collettivi</a:t>
                      </a:r>
                      <a:r>
                        <a:rPr lang="it-IT" sz="2400" baseline="0" dirty="0" smtClean="0"/>
                        <a:t> applicazione indici individuati con DPCM o Decreto Ministero Sport entro 9 mesi dall’entrata in vigore del decreto n.36 </a:t>
                      </a:r>
                      <a:endParaRPr lang="it-IT" sz="2400" dirty="0"/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503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LAVORO SPORTIVO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419277"/>
          <a:ext cx="10515600" cy="485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104079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Periodo transitorio</a:t>
                      </a:r>
                      <a:endParaRPr lang="it-IT" sz="2400" dirty="0"/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1197637">
                <a:tc>
                  <a:txBody>
                    <a:bodyPr/>
                    <a:lstStyle/>
                    <a:p>
                      <a:pPr algn="ctr"/>
                      <a:endParaRPr lang="it-IT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Possibilità</a:t>
                      </a:r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 di comunicazione entro trenta giorni dall’inizio del rapporto di collaborazione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928936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Iscrizione nel libro unico del lavoro in un’unica soluzione anche al termine del rapporto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1668136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In sede di prima attuazione gli adempimenti e i versamenti dei contributi previdenziali e assistenziali per le co.co.co. Per il periodo 1 luglio – 30 settembre possono essere effettuati entro il 31</a:t>
                      </a:r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 ottobre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476756477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462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LAVORO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SUBORDINATO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527382" y="1796820"/>
          <a:ext cx="11137237" cy="429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7237">
                  <a:extLst>
                    <a:ext uri="{9D8B030D-6E8A-4147-A177-3AD203B41FA5}">
                      <a16:colId xmlns:a16="http://schemas.microsoft.com/office/drawing/2014/main" val="1706034219"/>
                    </a:ext>
                  </a:extLst>
                </a:gridCol>
              </a:tblGrid>
              <a:tr h="48764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Altre specificità</a:t>
                      </a:r>
                      <a:r>
                        <a:rPr lang="it-IT" sz="2400" baseline="0" dirty="0" smtClean="0"/>
                        <a:t>:</a:t>
                      </a:r>
                      <a:endParaRPr lang="it-IT" sz="2400" dirty="0"/>
                    </a:p>
                  </a:txBody>
                  <a:tcPr marL="121912" marR="121912" marT="60943" marB="60943"/>
                </a:tc>
                <a:extLst>
                  <a:ext uri="{0D108BD9-81ED-4DB2-BD59-A6C34878D82A}">
                    <a16:rowId xmlns:a16="http://schemas.microsoft.com/office/drawing/2014/main" val="2554776402"/>
                  </a:ext>
                </a:extLst>
              </a:tr>
              <a:tr h="3812349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dirty="0" smtClean="0"/>
                        <a:t>Il contratto può prevedere</a:t>
                      </a:r>
                      <a:r>
                        <a:rPr lang="it-IT" sz="2400" baseline="0" dirty="0" smtClean="0"/>
                        <a:t> un termine non superiore a cinque anni;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 smtClean="0"/>
                        <a:t>Ammessa la successione dei contratti a tempo determinato;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 smtClean="0"/>
                        <a:t>Ammessa cessione contratti tra società prima della scadenza con il consenso del lavoratore sportivo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 smtClean="0"/>
                        <a:t>Si applicano le sanzioni disciplinari applicate da FSN, DSA, EPS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 smtClean="0"/>
                        <a:t>Le FSN, DSA, EPS possono istituire un fondo per raccogliere i TFR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 smtClean="0"/>
                        <a:t>Il contratto di lavoro può prevedere una clausola che rinvii le controversie a un collegio arbitrale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 smtClean="0"/>
                        <a:t>Il contratto non può prevedere clausole di non concorrenza o limitative della libertà professionale dello sportivo per il periodo successivo alla cessazione del contratto </a:t>
                      </a:r>
                    </a:p>
                  </a:txBody>
                  <a:tcPr marL="121912" marR="121912" marT="60943" marB="60943"/>
                </a:tc>
                <a:extLst>
                  <a:ext uri="{0D108BD9-81ED-4DB2-BD59-A6C34878D82A}">
                    <a16:rowId xmlns:a16="http://schemas.microsoft.com/office/drawing/2014/main" val="3156063616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699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SETTORE PROFESSIONISTICO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527382" y="1796820"/>
          <a:ext cx="11137237" cy="4879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7237">
                  <a:extLst>
                    <a:ext uri="{9D8B030D-6E8A-4147-A177-3AD203B41FA5}">
                      <a16:colId xmlns:a16="http://schemas.microsoft.com/office/drawing/2014/main" val="1706034219"/>
                    </a:ext>
                  </a:extLst>
                </a:gridCol>
              </a:tblGrid>
              <a:tr h="528280">
                <a:tc>
                  <a:txBody>
                    <a:bodyPr/>
                    <a:lstStyle/>
                    <a:p>
                      <a:pPr algn="ctr"/>
                      <a:r>
                        <a:rPr lang="it-IT" sz="2700" dirty="0" smtClean="0"/>
                        <a:t>Tipologia</a:t>
                      </a:r>
                      <a:endParaRPr lang="it-IT" sz="2700" dirty="0"/>
                    </a:p>
                  </a:txBody>
                  <a:tcPr marL="121912" marR="121912" marT="60940" marB="60940"/>
                </a:tc>
                <a:extLst>
                  <a:ext uri="{0D108BD9-81ED-4DB2-BD59-A6C34878D82A}">
                    <a16:rowId xmlns:a16="http://schemas.microsoft.com/office/drawing/2014/main" val="2554776402"/>
                  </a:ext>
                </a:extLst>
              </a:tr>
              <a:tr h="52828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700" dirty="0" smtClean="0"/>
                        <a:t>Lavoro prestato dagli atleti in modo continuativo sempre subordinato</a:t>
                      </a:r>
                      <a:endParaRPr lang="it-IT" sz="2700" dirty="0"/>
                    </a:p>
                  </a:txBody>
                  <a:tcPr marL="121912" marR="121912" marT="60940" marB="60940"/>
                </a:tc>
                <a:extLst>
                  <a:ext uri="{0D108BD9-81ED-4DB2-BD59-A6C34878D82A}">
                    <a16:rowId xmlns:a16="http://schemas.microsoft.com/office/drawing/2014/main" val="3547704211"/>
                  </a:ext>
                </a:extLst>
              </a:tr>
              <a:tr h="3812349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700" dirty="0" smtClean="0"/>
                        <a:t>Può essere oggetto di contratto di lavoro autonomo quando:</a:t>
                      </a:r>
                    </a:p>
                    <a:p>
                      <a:pPr marL="840654" marR="0" lvl="1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700" dirty="0" smtClean="0"/>
                        <a:t>Attività svolta nell’ambito di una sola manifestazione o più manifestazioni tra loro collegate</a:t>
                      </a:r>
                    </a:p>
                    <a:p>
                      <a:pPr marL="840654" marR="0" lvl="1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700" dirty="0" smtClean="0"/>
                        <a:t>Non</a:t>
                      </a:r>
                      <a:r>
                        <a:rPr lang="it-IT" sz="2700" baseline="0" dirty="0" smtClean="0"/>
                        <a:t> vi sono vincoli di frequenza a sedute di allenamento</a:t>
                      </a:r>
                    </a:p>
                    <a:p>
                      <a:pPr marL="840654" marR="0" lvl="1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700" baseline="0" dirty="0" smtClean="0"/>
                        <a:t>La prestazione, pur continuativa, non supera 8 ore settimanali o 5 giorni in un mese o trenta giorni in un anno</a:t>
                      </a:r>
                      <a:endParaRPr lang="it-IT" sz="2700" dirty="0" smtClean="0"/>
                    </a:p>
                  </a:txBody>
                  <a:tcPr marL="121912" marR="121912" marT="60940" marB="60940"/>
                </a:tc>
                <a:extLst>
                  <a:ext uri="{0D108BD9-81ED-4DB2-BD59-A6C34878D82A}">
                    <a16:rowId xmlns:a16="http://schemas.microsoft.com/office/drawing/2014/main" val="3156063616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835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TRATTAMENTO PREVIDENZIALE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898985"/>
              </p:ext>
            </p:extLst>
          </p:nvPr>
        </p:nvGraphicFramePr>
        <p:xfrm>
          <a:off x="838200" y="1573825"/>
          <a:ext cx="10451124" cy="4636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708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3483708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3483708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</a:tblGrid>
              <a:tr h="489335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SETTORE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TIPOLOGIA CONTRATTO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Fondo Previdenziale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206568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PROFESSIONISTICO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SUBORDINATO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F.DO PENSIONE SPORTIVI PROFESSIONISTI GESTITO DALL’INPS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1206568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DILETTANTISTICO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SUBORDINATO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F.DO PENSIONE SPORTIVI PROFESSIONISTI GESTITO DALL’INPS</a:t>
                      </a:r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1206568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PROFESSIONISTICO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AUTONOMO/CO.CO.CO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F.DO PENSIONE SPORTIVI PROFESSIONISTI GESTITO DALL’INPS</a:t>
                      </a:r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  <a:tr h="489335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DILETTANTISTICO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AUTONOMO/CO.CO.CO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GESTIONE SEPARATA</a:t>
                      </a:r>
                      <a:r>
                        <a:rPr lang="it-IT" sz="2400" baseline="0" dirty="0" smtClean="0"/>
                        <a:t> INPS</a:t>
                      </a:r>
                      <a:endParaRPr lang="it-IT" sz="2400" dirty="0"/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4226392072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45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TRATTAMENTO PREVIDENZIALE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176181"/>
              </p:ext>
            </p:extLst>
          </p:nvPr>
        </p:nvGraphicFramePr>
        <p:xfrm>
          <a:off x="838200" y="1826684"/>
          <a:ext cx="9607064" cy="393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766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3279730519"/>
                    </a:ext>
                  </a:extLst>
                </a:gridCol>
              </a:tblGrid>
              <a:tr h="59851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SETTORE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TIPOLOGIA CONTRATTO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Aliquote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SOGLIA ESENZIONE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470826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PROFESSIONISTICO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QUALSIASI TIPO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ORDINARIE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NESSUNA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470826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DILETTANTISTICO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SUBORDINATO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ORDINARIE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109858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DILETTANTISTICO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AUTONOMO/CO.CO.CO GIA ASSICURATI AD ALTRE FORME PREVID.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2023-2027 – 12%</a:t>
                      </a:r>
                    </a:p>
                    <a:p>
                      <a:r>
                        <a:rPr lang="it-IT" sz="1600" dirty="0" smtClean="0"/>
                        <a:t>Dal 2028 – 24%</a:t>
                      </a:r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  <a:tr h="1293526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DILETTANTISTICO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CO.CO.CO/ OCCASIONALI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2023-2027 – 12,5%</a:t>
                      </a:r>
                    </a:p>
                    <a:p>
                      <a:r>
                        <a:rPr lang="it-IT" sz="1600" dirty="0" smtClean="0"/>
                        <a:t>Dal 2028 – 25%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4226392072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914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TRATTAMENTO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FISCALE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016943"/>
              </p:ext>
            </p:extLst>
          </p:nvPr>
        </p:nvGraphicFramePr>
        <p:xfrm>
          <a:off x="838200" y="1826684"/>
          <a:ext cx="9607064" cy="2638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766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3279730519"/>
                    </a:ext>
                  </a:extLst>
                </a:gridCol>
              </a:tblGrid>
              <a:tr h="59851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SETTORE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TIPOLOGIA CONTRATTO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Aliquote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SOGLIA ESENZIONE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470826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PROFESSIONISTICO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QUALSIASI TIPO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ORDINARIE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NESSUNA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470826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DILETTANTISTICO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SUBORDINATO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ORDINARIE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15.000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109858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DILETTANTISTICO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AUTONOMO/CO.CO.CO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ORDINARIE</a:t>
                      </a:r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15.000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228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489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CASI PARTICOLARI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1040020"/>
          <a:ext cx="10922252" cy="546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820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3014804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3313568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2381060">
                  <a:extLst>
                    <a:ext uri="{9D8B030D-6E8A-4147-A177-3AD203B41FA5}">
                      <a16:colId xmlns:a16="http://schemas.microsoft.com/office/drawing/2014/main" val="3279730519"/>
                    </a:ext>
                  </a:extLst>
                </a:gridCol>
              </a:tblGrid>
              <a:tr h="53680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TIPOLOGIA</a:t>
                      </a:r>
                      <a:r>
                        <a:rPr lang="it-IT" sz="1600" baseline="0" dirty="0" smtClean="0"/>
                        <a:t> 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CONTRATTO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LIMITI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ADEMPIMENTI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778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NASPI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LAVORO SUBORD.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it-IT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REDDITO</a:t>
                      </a:r>
                      <a:r>
                        <a:rPr lang="it-IT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8145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PREVISTA RIDUZ.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PARI</a:t>
                      </a:r>
                      <a:r>
                        <a:rPr lang="it-IT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REDD.LAVORO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OBBLIGO </a:t>
                      </a: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COMUNICAZIONE INPS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349131"/>
                  </a:ext>
                </a:extLst>
              </a:tr>
              <a:tr h="51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LAVORO SUBORD.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6 MESI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REDDITO &lt; 8.145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SOSPESO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924671"/>
                  </a:ext>
                </a:extLst>
              </a:tr>
              <a:tr h="51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LAVORO SUBORD. SUP. A 6 MESI COMP.SUP.. 8.174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REVOCA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47089"/>
                  </a:ext>
                </a:extLst>
              </a:tr>
              <a:tr h="422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LAVORO AUT.OCC.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LIMITE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5.500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985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CONTR. PRESTO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LIMITE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5.000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  <a:tr h="1556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QUOTA 100-102-103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E’ </a:t>
                      </a: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POSIBILE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PERCEPIRE </a:t>
                      </a: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ALCUN REDDITO DA LAVORO FINO AL </a:t>
                      </a:r>
                      <a:r>
                        <a:rPr lang="it-I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RAGGIUNGIMENTO </a:t>
                      </a: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DELL’ETA PENSIONABILE ORDINARIA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UNICA ECCEZIONE REDDITI DI LAVORO AUTONOMO OCCASIONALE CON LIMITE 5.000 EURO ANNUI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392072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085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CASI PARTICOLARI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826684"/>
          <a:ext cx="9636659" cy="395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165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2398655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2419674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2409165">
                  <a:extLst>
                    <a:ext uri="{9D8B030D-6E8A-4147-A177-3AD203B41FA5}">
                      <a16:colId xmlns:a16="http://schemas.microsoft.com/office/drawing/2014/main" val="3279730519"/>
                    </a:ext>
                  </a:extLst>
                </a:gridCol>
              </a:tblGrid>
              <a:tr h="747999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TIPOLOGIA</a:t>
                      </a:r>
                      <a:r>
                        <a:rPr lang="it-IT" sz="1600" baseline="0" dirty="0" smtClean="0"/>
                        <a:t> 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CONTRATTO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LIMITI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ADEMPIMENTI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90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Reddito Cittadinanza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Supporto per formazione e lavoro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ISEE &lt; 9.360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6.000 euro l’anno 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722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PENSIONE </a:t>
                      </a: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RIDOTTA IN MISURA PARI AD ALTRI REDDITI PERCEPITI AL NETTO DI IMPOSTE E CONTRIBUTI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0294978"/>
                  </a:ext>
                </a:extLst>
              </a:tr>
              <a:tr h="588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PENSIONE SOCIALE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ISEE REDDITO </a:t>
                      </a: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PERSONALE NON SUPERIORE A 6.085,30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2227974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LAVORO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SPORTIVO: </a:t>
            </a:r>
            <a:r>
              <a:rPr lang="it-IT" alt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D.Lgs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36/21 artt.25-38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6684"/>
          <a:ext cx="10515600" cy="352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66688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APPLICAZIONE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66688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Si</a:t>
                      </a:r>
                      <a:r>
                        <a:rPr lang="it-IT" sz="2400" baseline="0" dirty="0" smtClean="0"/>
                        <a:t> applica: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666880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aseline="0" dirty="0" smtClean="0"/>
                        <a:t>senza distinzione di genere</a:t>
                      </a:r>
                      <a:endParaRPr lang="it-IT" sz="2400" dirty="0" smtClean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666880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Sia al settore Professionistico che dilettantistico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446458573"/>
                  </a:ext>
                </a:extLst>
              </a:tr>
              <a:tr h="66688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In</a:t>
                      </a:r>
                      <a:r>
                        <a:rPr lang="it-IT" sz="2400" baseline="0" dirty="0" smtClean="0"/>
                        <a:t> tutti i casi in cui si eserciti un’attività sportiva verso un corrispettivo.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 (verso un soggetto dell’ordinamento sportivo)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500634207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5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DIPENDENTI PUBBLICHE AMMINISTRAZIONI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750477"/>
              </p:ext>
            </p:extLst>
          </p:nvPr>
        </p:nvGraphicFramePr>
        <p:xfrm>
          <a:off x="1169377" y="1791514"/>
          <a:ext cx="9126415" cy="256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314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1752715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2798193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2798193">
                  <a:extLst>
                    <a:ext uri="{9D8B030D-6E8A-4147-A177-3AD203B41FA5}">
                      <a16:colId xmlns:a16="http://schemas.microsoft.com/office/drawing/2014/main" val="2066244458"/>
                    </a:ext>
                  </a:extLst>
                </a:gridCol>
              </a:tblGrid>
              <a:tr h="38903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SETTORE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TIPOLOGIA RAPPORTO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ADEMPIMENTO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COMMITTENTE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49921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DILETTANTISTICO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VOLONTARIO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COMUNICAZIONE AMM.NE</a:t>
                      </a:r>
                      <a:r>
                        <a:rPr lang="it-IT" sz="1600" baseline="0" dirty="0" smtClean="0"/>
                        <a:t> DI COMPETENZA</a:t>
                      </a:r>
                      <a:endParaRPr lang="it-IT" sz="1600" dirty="0" smtClean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</a:rPr>
                        <a:t>ASD - SSD – FSN-</a:t>
                      </a:r>
                      <a:r>
                        <a:rPr lang="it-IT" sz="1600" b="1" baseline="0" dirty="0" smtClean="0">
                          <a:solidFill>
                            <a:srgbClr val="FF0000"/>
                          </a:solidFill>
                        </a:rPr>
                        <a:t> DSA- EPS- CONI-CIP-SPORT E SALUTE</a:t>
                      </a:r>
                      <a:endParaRPr lang="it-IT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71407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DILETTANTISTICO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REMUNERATO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AUTORIZZAZIONE AMM.NE</a:t>
                      </a:r>
                      <a:r>
                        <a:rPr lang="it-IT" sz="1600" baseline="0" dirty="0" smtClean="0"/>
                        <a:t> DI COMPETENZA </a:t>
                      </a:r>
                      <a:r>
                        <a:rPr lang="it-IT" sz="1600" b="1" baseline="0" dirty="0" smtClean="0">
                          <a:solidFill>
                            <a:srgbClr val="FF0000"/>
                          </a:solidFill>
                        </a:rPr>
                        <a:t>(IN ATTESA DECRETO PUBBLICA AMMINISTRAZIONE)</a:t>
                      </a:r>
                      <a:endParaRPr lang="it-IT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</a:rPr>
                        <a:t>ASD - SSD – FSN-</a:t>
                      </a:r>
                      <a:r>
                        <a:rPr lang="it-IT" sz="1600" b="1" baseline="0" dirty="0" smtClean="0">
                          <a:solidFill>
                            <a:srgbClr val="FF0000"/>
                          </a:solidFill>
                        </a:rPr>
                        <a:t> DSA- EPS- CONI-CIP-SPORT E SALUTE</a:t>
                      </a:r>
                      <a:endParaRPr lang="it-IT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048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COLLABORAZIONI AMMINISTRATIVO - GESTIONALI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096383"/>
              </p:ext>
            </p:extLst>
          </p:nvPr>
        </p:nvGraphicFramePr>
        <p:xfrm>
          <a:off x="838200" y="1796819"/>
          <a:ext cx="10346365" cy="417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379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3663493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3663493">
                  <a:extLst>
                    <a:ext uri="{9D8B030D-6E8A-4147-A177-3AD203B41FA5}">
                      <a16:colId xmlns:a16="http://schemas.microsoft.com/office/drawing/2014/main" val="186417284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Tipologia</a:t>
                      </a:r>
                      <a:r>
                        <a:rPr lang="it-IT" sz="1800" baseline="0" dirty="0" smtClean="0"/>
                        <a:t> di contratto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Valutazioni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Committenti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Collaborazione</a:t>
                      </a:r>
                      <a:r>
                        <a:rPr lang="it-IT" sz="1800" baseline="0" dirty="0" smtClean="0"/>
                        <a:t> coordinata e continuativa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E’ necessario valutare le modalità di espletamento della prestazione non essendo applicabili</a:t>
                      </a:r>
                      <a:r>
                        <a:rPr lang="it-IT" sz="1800" baseline="0" dirty="0" smtClean="0"/>
                        <a:t> le disposizioni per il lavoro sportivo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ASD, SSD, FSN, DSA, </a:t>
                      </a:r>
                      <a:r>
                        <a:rPr lang="it-IT" sz="1800" dirty="0" smtClean="0"/>
                        <a:t>EPS,</a:t>
                      </a:r>
                      <a:r>
                        <a:rPr lang="it-IT" sz="1800" baseline="0" dirty="0" smtClean="0"/>
                        <a:t> CONI, CIP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Lavoro subordinato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Nei casi in cui non ricorrano i presupposti per il lavoro autonomo nella forma di co.co.co.</a:t>
                      </a:r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Tutti</a:t>
                      </a: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1044359"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NON RIENTRANO SOGGETTO CHE FORNISCONO PRESTAZIONI NELL’AMBITO DI UNA PROFESSIONE PER LA QUALE E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 RICHIESTA ISCRIZIONE IN ALBI PROFESSIONALI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12" marR="121912" marT="60957" marB="60957"/>
                </a:tc>
                <a:tc hMerge="1"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 smtClean="0"/>
                    </a:p>
                  </a:txBody>
                  <a:tcPr marL="121912" marR="121912" marT="60957" marB="60957"/>
                </a:tc>
                <a:tc hMerge="1"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 smtClean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732347421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747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COLLABORAZIONI AMMINISTRATIVO - GESTIONALI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976046"/>
              </p:ext>
            </p:extLst>
          </p:nvPr>
        </p:nvGraphicFramePr>
        <p:xfrm>
          <a:off x="838200" y="1796819"/>
          <a:ext cx="10346367" cy="2083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411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3845478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3845478">
                  <a:extLst>
                    <a:ext uri="{9D8B030D-6E8A-4147-A177-3AD203B41FA5}">
                      <a16:colId xmlns:a16="http://schemas.microsoft.com/office/drawing/2014/main" val="29267713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Tipologia</a:t>
                      </a:r>
                      <a:r>
                        <a:rPr lang="it-IT" sz="1800" baseline="0" dirty="0" smtClean="0"/>
                        <a:t> di contratto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Trattamento Previdenziale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Trattamento Fiscale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Collaborazione</a:t>
                      </a:r>
                      <a:r>
                        <a:rPr lang="it-IT" sz="1800" baseline="0" dirty="0" smtClean="0"/>
                        <a:t> coordinata e continuativa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Aliquota : 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24% o 25% </a:t>
                      </a:r>
                    </a:p>
                    <a:p>
                      <a:r>
                        <a:rPr lang="it-IT" sz="1800" dirty="0" smtClean="0"/>
                        <a:t>Soglia esenzione:5.000</a:t>
                      </a:r>
                    </a:p>
                    <a:p>
                      <a:r>
                        <a:rPr lang="it-IT" sz="1800" dirty="0" smtClean="0"/>
                        <a:t>Riduzione</a:t>
                      </a:r>
                      <a:r>
                        <a:rPr lang="it-IT" sz="1800" baseline="0" dirty="0" smtClean="0"/>
                        <a:t> aliquota: 50% fino al 31/12/2027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Soglia esenzione:</a:t>
                      </a:r>
                      <a:r>
                        <a:rPr lang="it-IT" sz="1800" baseline="0" dirty="0" smtClean="0"/>
                        <a:t> 15.000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341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PREMI CORRISPOSTI A TESSERATI E TECNICI IN OCCASIONE DI MANIFESTAZIONI SPORTIVE </a:t>
            </a:r>
            <a:endParaRPr lang="it-IT" sz="24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805222"/>
              </p:ext>
            </p:extLst>
          </p:nvPr>
        </p:nvGraphicFramePr>
        <p:xfrm>
          <a:off x="838198" y="1828800"/>
          <a:ext cx="9774116" cy="4492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7058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4887058">
                  <a:extLst>
                    <a:ext uri="{9D8B030D-6E8A-4147-A177-3AD203B41FA5}">
                      <a16:colId xmlns:a16="http://schemas.microsoft.com/office/drawing/2014/main" val="2926771301"/>
                    </a:ext>
                  </a:extLst>
                </a:gridCol>
              </a:tblGrid>
              <a:tr h="770058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Trattamento Previdenziale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Trattamento Fiscale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930703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Nessuno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Ritenuta a titolo di imposta: 20%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930703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Nessuna C.U.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2531049139"/>
                  </a:ext>
                </a:extLst>
              </a:tr>
              <a:tr h="930703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Versamento F24 cod. 1047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840425451"/>
                  </a:ext>
                </a:extLst>
              </a:tr>
              <a:tr h="930703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Presentazione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b="1" baseline="0" dirty="0" err="1" smtClean="0">
                          <a:solidFill>
                            <a:srgbClr val="FF0000"/>
                          </a:solidFill>
                        </a:rPr>
                        <a:t>Mod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. 770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247593094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815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 NOVITA INTRODOTTE IL 4 SETTEMBRE 2024</a:t>
            </a:r>
            <a:endParaRPr lang="it-IT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796819"/>
          <a:ext cx="9881103" cy="312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367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5416736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Sicurezza sul lavoro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Inail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Lavoratori che percepiscono meno di 5,000 euro si applicano le disposizioni art. 21, co.2. D.Lgs.81/2008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INAIL non dovuta per co.co.co.</a:t>
                      </a:r>
                      <a:r>
                        <a:rPr lang="it-IT" sz="1800" baseline="0" dirty="0" smtClean="0"/>
                        <a:t> sportivi</a:t>
                      </a:r>
                      <a:endParaRPr lang="it-IT" sz="1800" dirty="0" smtClean="0"/>
                    </a:p>
                    <a:p>
                      <a:r>
                        <a:rPr lang="it-IT" sz="1800" dirty="0" smtClean="0"/>
                        <a:t>Premio assicurativo determinato in base ai rischi non coperti dalla polizza stipulata per il tesserato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Necessario</a:t>
                      </a:r>
                      <a:r>
                        <a:rPr lang="it-IT" sz="1800" baseline="0" dirty="0" smtClean="0"/>
                        <a:t> adottare tutte le misure per la sicurezza sul lavoro qualora vi siano all’interno dell’</a:t>
                      </a:r>
                      <a:r>
                        <a:rPr lang="it-IT" sz="1800" baseline="0" dirty="0" err="1" smtClean="0"/>
                        <a:t>asd</a:t>
                      </a:r>
                      <a:r>
                        <a:rPr lang="it-IT" sz="1800" baseline="0" dirty="0" smtClean="0"/>
                        <a:t> lavoratori sportivi (nomina medico competente, formazione, DVR, etc.)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E’ importante ricordare che l’INAIL ha facoltà di rivalsa verso il datore di lavoro </a:t>
                      </a:r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Importante stipulare polizza RCTO per tutela </a:t>
                      </a:r>
                      <a:r>
                        <a:rPr lang="it-IT" sz="1800" dirty="0" err="1" smtClean="0"/>
                        <a:t>asd</a:t>
                      </a:r>
                      <a:r>
                        <a:rPr lang="it-IT" sz="1800" dirty="0" smtClean="0"/>
                        <a:t>.</a:t>
                      </a: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314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IRAP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078562"/>
              </p:ext>
            </p:extLst>
          </p:nvPr>
        </p:nvGraphicFramePr>
        <p:xfrm>
          <a:off x="838199" y="1874067"/>
          <a:ext cx="10451472" cy="263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1472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</a:tblGrid>
              <a:tr h="119368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Compensi</a:t>
                      </a:r>
                      <a:r>
                        <a:rPr lang="it-IT" sz="1800" baseline="0" dirty="0" smtClean="0"/>
                        <a:t> di lavoro sportivo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442704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Esclusione base imponibile IRAP dei compensi per i collaboratori coordinati e  continuativi </a:t>
                      </a:r>
                      <a:r>
                        <a:rPr lang="it-IT" sz="2400" dirty="0" smtClean="0"/>
                        <a:t>sportivi inferiori </a:t>
                      </a:r>
                      <a:r>
                        <a:rPr lang="it-IT" sz="2400" dirty="0" smtClean="0"/>
                        <a:t>ad euro 85,000 annui</a:t>
                      </a:r>
                      <a:endParaRPr lang="it-IT" sz="24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065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Contributo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874067"/>
          <a:ext cx="10451472" cy="305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1472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</a:tblGrid>
              <a:tr h="842754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Condizioni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018565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A- Ricavi non superiori a euro</a:t>
                      </a:r>
                      <a:r>
                        <a:rPr lang="it-IT" sz="2400" baseline="0" dirty="0" smtClean="0"/>
                        <a:t> 100,000</a:t>
                      </a:r>
                      <a:endParaRPr lang="it-IT" sz="24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1189082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B – Contributo commisurato ai contributi previdenziali a carico della </a:t>
                      </a:r>
                      <a:r>
                        <a:rPr lang="it-IT" sz="2400" dirty="0" err="1" smtClean="0"/>
                        <a:t>societa</a:t>
                      </a:r>
                      <a:r>
                        <a:rPr lang="it-IT" sz="2400" dirty="0" smtClean="0"/>
                        <a:t> sportiva per le collaborazioni coordinate e continuative</a:t>
                      </a:r>
                      <a:endParaRPr lang="it-IT" sz="24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802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Contributo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874067"/>
          <a:ext cx="10451472" cy="305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1472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</a:tblGrid>
              <a:tr h="842754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Condizioni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018565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A- Ricavi non superiori a euro</a:t>
                      </a:r>
                      <a:r>
                        <a:rPr lang="it-IT" sz="2400" baseline="0" dirty="0" smtClean="0"/>
                        <a:t> 100,000</a:t>
                      </a:r>
                      <a:endParaRPr lang="it-IT" sz="24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1189082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B – Contributo commisurato ai contributi previdenziali a carico della </a:t>
                      </a:r>
                      <a:r>
                        <a:rPr lang="it-IT" sz="2400" dirty="0" err="1" smtClean="0"/>
                        <a:t>societa</a:t>
                      </a:r>
                      <a:r>
                        <a:rPr lang="it-IT" sz="2400" dirty="0" smtClean="0"/>
                        <a:t> sportiva per le collaborazioni coordinate e continuative</a:t>
                      </a:r>
                      <a:endParaRPr lang="it-IT" sz="24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03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3192" y="365125"/>
            <a:ext cx="10430608" cy="725121"/>
          </a:xfrm>
        </p:spPr>
        <p:txBody>
          <a:bodyPr>
            <a:normAutofit/>
          </a:bodyPr>
          <a:lstStyle/>
          <a:p>
            <a:pPr algn="ctr"/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LAVORO SPORTIVO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648410"/>
              </p:ext>
            </p:extLst>
          </p:nvPr>
        </p:nvGraphicFramePr>
        <p:xfrm>
          <a:off x="923192" y="1090250"/>
          <a:ext cx="10304586" cy="5494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4586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46065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MANSIONI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46065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Atleta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46065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Allenatore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460659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Istruttore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446458573"/>
                  </a:ext>
                </a:extLst>
              </a:tr>
              <a:tr h="46065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Direttore</a:t>
                      </a:r>
                      <a:r>
                        <a:rPr lang="it-IT" sz="2400" baseline="0" dirty="0" smtClean="0"/>
                        <a:t> Tecnico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500634207"/>
                  </a:ext>
                </a:extLst>
              </a:tr>
              <a:tr h="460659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Direttore Sportivo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2224858766"/>
                  </a:ext>
                </a:extLst>
              </a:tr>
              <a:tr h="46065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Preparatore Atletico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722028338"/>
                  </a:ext>
                </a:extLst>
              </a:tr>
              <a:tr h="4606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Direttore</a:t>
                      </a:r>
                      <a:r>
                        <a:rPr lang="it-IT" sz="2400" baseline="0" dirty="0" smtClean="0"/>
                        <a:t> di Gara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048615365"/>
                  </a:ext>
                </a:extLst>
              </a:tr>
              <a:tr h="806174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u="sng" dirty="0" smtClean="0"/>
                        <a:t>Ogni tesserato che svolga verso corrispettivo una mansione necessaria per lo svolgimento di attività sportiva sulla base dei regolamenti di FSN, DSA, EPS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4159429149"/>
                  </a:ext>
                </a:extLst>
              </a:tr>
              <a:tr h="739976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u="sng" dirty="0" smtClean="0"/>
                        <a:t>Sono esclusi coloro</a:t>
                      </a:r>
                      <a:r>
                        <a:rPr lang="it-IT" sz="2400" u="sng" baseline="0" dirty="0" smtClean="0"/>
                        <a:t> che svolgono mansioni amministrativo-gestionali</a:t>
                      </a:r>
                      <a:endParaRPr lang="it-IT" sz="2400" u="sng" dirty="0" smtClean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3786473596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22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LAVORO SPORTIVO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182107"/>
              </p:ext>
            </p:extLst>
          </p:nvPr>
        </p:nvGraphicFramePr>
        <p:xfrm>
          <a:off x="838200" y="1826684"/>
          <a:ext cx="10730408" cy="4482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0408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94850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TIPOLOGIA</a:t>
                      </a:r>
                      <a:r>
                        <a:rPr lang="it-IT" sz="2400" baseline="0" dirty="0" smtClean="0"/>
                        <a:t> DI CONTRATTO SETTORE DILETTANTISTICO</a:t>
                      </a:r>
                      <a:endParaRPr lang="it-IT" sz="2400" dirty="0"/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94850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it-IT" sz="2400" dirty="0" smtClean="0"/>
                        <a:t>Lavoro Subordinato</a:t>
                      </a:r>
                      <a:endParaRPr lang="it-IT" sz="2400" dirty="0"/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94850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it-IT" sz="2400" dirty="0" smtClean="0"/>
                        <a:t>Lavoro Autonomo</a:t>
                      </a:r>
                      <a:endParaRPr lang="it-IT" sz="2400" dirty="0"/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1637111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Lavoro Autonomo nella forma di collaborazione coordinata e continuativa ai sensi dell’art. 409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c.p.c.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1446458573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63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2669" cy="74490"/>
          </a:xfrm>
        </p:spPr>
        <p:txBody>
          <a:bodyPr>
            <a:normAutofit fontScale="90000"/>
          </a:bodyPr>
          <a:lstStyle/>
          <a:p>
            <a:pPr algn="ctr"/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359181"/>
              </p:ext>
            </p:extLst>
          </p:nvPr>
        </p:nvGraphicFramePr>
        <p:xfrm>
          <a:off x="659423" y="536331"/>
          <a:ext cx="11254154" cy="5622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4154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50166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MANSIONI</a:t>
                      </a:r>
                      <a:endParaRPr lang="it-IT" sz="2400" dirty="0"/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2795451">
                <a:tc>
                  <a:txBody>
                    <a:bodyPr/>
                    <a:lstStyle/>
                    <a:p>
                      <a:pPr algn="l"/>
                      <a:r>
                        <a:rPr lang="it-IT" sz="2400" dirty="0" smtClean="0"/>
                        <a:t>ATLETA</a:t>
                      </a:r>
                    </a:p>
                    <a:p>
                      <a:pPr algn="l"/>
                      <a:r>
                        <a:rPr lang="it-IT" sz="2400" dirty="0" smtClean="0"/>
                        <a:t>ALLENATORE</a:t>
                      </a:r>
                    </a:p>
                    <a:p>
                      <a:pPr algn="l"/>
                      <a:r>
                        <a:rPr lang="it-IT" sz="2400" dirty="0" smtClean="0"/>
                        <a:t>ISTRUTTORE</a:t>
                      </a:r>
                    </a:p>
                    <a:p>
                      <a:pPr algn="l"/>
                      <a:r>
                        <a:rPr lang="it-IT" sz="2400" dirty="0" smtClean="0"/>
                        <a:t>DIRETTORE</a:t>
                      </a:r>
                      <a:r>
                        <a:rPr lang="it-IT" sz="2400" baseline="0" dirty="0" smtClean="0"/>
                        <a:t> TECNICO</a:t>
                      </a:r>
                    </a:p>
                    <a:p>
                      <a:pPr algn="l"/>
                      <a:r>
                        <a:rPr lang="it-IT" sz="2400" baseline="0" dirty="0" smtClean="0"/>
                        <a:t>DIRETTORE SPORTIVO</a:t>
                      </a:r>
                    </a:p>
                    <a:p>
                      <a:pPr algn="l"/>
                      <a:r>
                        <a:rPr lang="it-IT" sz="2400" baseline="0" dirty="0" smtClean="0"/>
                        <a:t>PREPARATORE ATLETICO</a:t>
                      </a:r>
                    </a:p>
                    <a:p>
                      <a:pPr algn="l"/>
                      <a:r>
                        <a:rPr lang="it-IT" sz="2400" baseline="0" dirty="0" smtClean="0"/>
                        <a:t>DIRETTORE DI GARA</a:t>
                      </a:r>
                      <a:endParaRPr lang="it-IT" sz="2400" dirty="0" smtClean="0"/>
                    </a:p>
                    <a:p>
                      <a:pPr marL="0" indent="0" algn="l">
                        <a:buFont typeface="+mj-lt"/>
                        <a:buNone/>
                      </a:pPr>
                      <a:endParaRPr lang="it-IT" sz="2400" dirty="0"/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959904921"/>
                  </a:ext>
                </a:extLst>
              </a:tr>
              <a:tr h="1182649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it-IT" sz="2400" dirty="0" smtClean="0"/>
                        <a:t>Altre Mansioni:</a:t>
                      </a:r>
                      <a:r>
                        <a:rPr lang="it-IT" sz="2400" baseline="0" dirty="0" smtClean="0"/>
                        <a:t> Attività rientranti tra quelle previste dai regolamenti tecnici di FSN e DSA necessarie per lo svolgimento delle singole discipline sportive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it-IT" sz="2400" dirty="0"/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82784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Elenco Mansioni approvato dal Ministero dello Sport sentito il Ministero del Lavoro Autonomo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23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PRESUNZIONI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556240"/>
          <a:ext cx="10591800" cy="412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0">
                  <a:extLst>
                    <a:ext uri="{9D8B030D-6E8A-4147-A177-3AD203B41FA5}">
                      <a16:colId xmlns:a16="http://schemas.microsoft.com/office/drawing/2014/main" val="2211333078"/>
                    </a:ext>
                  </a:extLst>
                </a:gridCol>
              </a:tblGrid>
              <a:tr h="679826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/>
                        <a:t>Lavoro</a:t>
                      </a:r>
                      <a:r>
                        <a:rPr lang="it-IT" sz="1900" baseline="0" dirty="0" smtClean="0"/>
                        <a:t> Autonomo  nella forma di collaborazione coordinata e continuativa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3646452633"/>
                  </a:ext>
                </a:extLst>
              </a:tr>
              <a:tr h="679826">
                <a:tc>
                  <a:txBody>
                    <a:bodyPr/>
                    <a:lstStyle/>
                    <a:p>
                      <a:r>
                        <a:rPr lang="it-IT" sz="1900" dirty="0" smtClean="0"/>
                        <a:t>Il</a:t>
                      </a:r>
                      <a:r>
                        <a:rPr lang="it-IT" sz="1900" baseline="0" dirty="0" smtClean="0"/>
                        <a:t> rapporto si presume di collaborazione coordinata e continuativa nei seguenti casi: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253474251"/>
                  </a:ext>
                </a:extLst>
              </a:tr>
              <a:tr h="1208588">
                <a:tc>
                  <a:txBody>
                    <a:bodyPr/>
                    <a:lstStyle/>
                    <a:p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la durata delle prestazioni oggetto del contratto, pur avendo carattere continuativo, non supera le </a:t>
                      </a:r>
                      <a:r>
                        <a:rPr lang="it-IT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ventiquattro</a:t>
                      </a: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ore settimanali, escluso il tempo dedicato alla partecipazione a manifestazioni sportive; </a:t>
                      </a:r>
                      <a:endParaRPr lang="it-IT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4190298640"/>
                  </a:ext>
                </a:extLst>
              </a:tr>
              <a:tr h="1561096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le prestazioni oggetto del contratto risultano coordinate sotto il profilo tecnico-sportivo, in osservanza dei regolamenti delle Federazioni Sportive Nazionali, delle Discipline Sportive Associate e degli Enti di Promozione Sportiva.</a:t>
                      </a:r>
                      <a:endParaRPr lang="it-IT" sz="1900" dirty="0" smtClean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664668940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2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DIPENDENTI PUBBLICHE AMMINISTRAZIONI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019174"/>
              </p:ext>
            </p:extLst>
          </p:nvPr>
        </p:nvGraphicFramePr>
        <p:xfrm>
          <a:off x="1169377" y="1457609"/>
          <a:ext cx="9595193" cy="502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314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1752715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2798193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3266971">
                  <a:extLst>
                    <a:ext uri="{9D8B030D-6E8A-4147-A177-3AD203B41FA5}">
                      <a16:colId xmlns:a16="http://schemas.microsoft.com/office/drawing/2014/main" val="2066244458"/>
                    </a:ext>
                  </a:extLst>
                </a:gridCol>
              </a:tblGrid>
              <a:tr h="59119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SETTORE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TIPOLOGIA RAPPORTO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ADEMPIMENTO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COMMITTENTE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59119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DILETTANTISTICO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VOLONTARIO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COMUNICAZIONE AMM.NE</a:t>
                      </a:r>
                      <a:r>
                        <a:rPr lang="it-IT" sz="1600" baseline="0" dirty="0" smtClean="0"/>
                        <a:t> DI COMPETENZA</a:t>
                      </a:r>
                      <a:endParaRPr lang="it-IT" sz="1600" dirty="0" smtClean="0"/>
                    </a:p>
                  </a:txBody>
                  <a:tcPr marL="121912" marR="121912" marT="60963" marB="60963"/>
                </a:tc>
                <a:tc rowSpan="2"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ASD-SSD</a:t>
                      </a:r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FSN-DSA-EPS-AB-</a:t>
                      </a:r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CONI-CIP-SPORT&amp;SALUTE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151750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DILETTANTISTICO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REMUNERATO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AUTORIZZAZIONE AMM.NE</a:t>
                      </a:r>
                      <a:r>
                        <a:rPr lang="it-IT" sz="1600" baseline="0" dirty="0" smtClean="0"/>
                        <a:t> DI COMPETENZA 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O SILENZIO ASSENSO NEI TRENTA GIORNI</a:t>
                      </a:r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/>
                    </a:p>
                  </a:txBody>
                  <a:tcPr marL="121912" marR="121912" marT="60963" marB="60963"/>
                </a:tc>
                <a:tc vMerge="1"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  <a:tr h="384277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PREVISTA UNA ECCEZIONE PER GLI APPARTENENTI AI GRUPPI SPORTIVI MILITARI E CIVILI</a:t>
                      </a:r>
                      <a:endParaRPr lang="it-IT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1912" marR="121912" marT="60963" marB="6096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339671"/>
                  </a:ext>
                </a:extLst>
              </a:tr>
              <a:tr h="650310">
                <a:tc gridSpan="4">
                  <a:txBody>
                    <a:bodyPr/>
                    <a:lstStyle/>
                    <a:p>
                      <a:pPr algn="ctr"/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REGIME PREVIDENZIALE PREVISTO ART. 35 COMMI 2, 8 bis, 8 ter</a:t>
                      </a:r>
                    </a:p>
                    <a:p>
                      <a:pPr algn="ctr"/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REGIME FISCALE ART. 36, COMMA 6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12" marR="121912" marT="60963" marB="60963"/>
                </a:tc>
                <a:tc h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121912" marR="121912" marT="60963" marB="60963"/>
                </a:tc>
                <a:tc hMerge="1"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/>
                    </a:p>
                  </a:txBody>
                  <a:tcPr marL="121912" marR="121912" marT="60963" marB="60963"/>
                </a:tc>
                <a:tc hMerge="1"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3330251182"/>
                  </a:ext>
                </a:extLst>
              </a:tr>
              <a:tr h="1182377">
                <a:tc gridSpan="4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DAL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 1 LUGLIO: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DEVE CONSIDERARSI DECADUTA QUALSIASI AUTORIZZAZIONE RILASCIATA AL DIPENDENTE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LE PRESTAZIONI POSSONO ESSERE SVOLTE SOLO IN MODALITA VOLONTARISTICA PREVIA COMUNICAZIONE ALL’AMMINISTRAZIONE DI 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</a:rPr>
                        <a:t>COMPETENZA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12" marR="121912" marT="60963" marB="6096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429331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07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VOLONTARI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614686"/>
              </p:ext>
            </p:extLst>
          </p:nvPr>
        </p:nvGraphicFramePr>
        <p:xfrm>
          <a:off x="838201" y="1556240"/>
          <a:ext cx="10591800" cy="329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0">
                  <a:extLst>
                    <a:ext uri="{9D8B030D-6E8A-4147-A177-3AD203B41FA5}">
                      <a16:colId xmlns:a16="http://schemas.microsoft.com/office/drawing/2014/main" val="2211333078"/>
                    </a:ext>
                  </a:extLst>
                </a:gridCol>
              </a:tblGrid>
              <a:tr h="397119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/>
                        <a:t>CHI</a:t>
                      </a:r>
                      <a:r>
                        <a:rPr lang="it-IT" sz="1900" baseline="0" dirty="0" smtClean="0"/>
                        <a:t> PUO AVVALERSI DELLE PRESTAZIONI AMATORIALI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3646452633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r>
                        <a:rPr lang="it-IT" sz="1900" dirty="0" smtClean="0"/>
                        <a:t>ASD</a:t>
                      </a:r>
                      <a:r>
                        <a:rPr lang="it-IT" sz="1900" baseline="0" dirty="0" smtClean="0"/>
                        <a:t> E SSD – Riconosciuti dal Coni e/o dal CIP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253474251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/>
                        <a:t>FSN – Riconosciuti dal Coni </a:t>
                      </a:r>
                      <a:r>
                        <a:rPr lang="it-IT" sz="1900" baseline="0" dirty="0" smtClean="0"/>
                        <a:t>e/o dal CIP</a:t>
                      </a:r>
                      <a:endParaRPr lang="it-IT" sz="1900" dirty="0" smtClean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4190298640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/>
                        <a:t>DSA</a:t>
                      </a:r>
                      <a:r>
                        <a:rPr lang="it-IT" sz="1900" baseline="0" dirty="0" smtClean="0"/>
                        <a:t>– Riconosciuti dal Coni e/o dal CIP</a:t>
                      </a:r>
                      <a:endParaRPr lang="it-IT" sz="1900" dirty="0" smtClean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664668940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/>
                        <a:t>EPS</a:t>
                      </a:r>
                      <a:r>
                        <a:rPr lang="it-IT" sz="1900" baseline="0" dirty="0" smtClean="0"/>
                        <a:t>– Riconosciuti dal Coni e/o dal CIP</a:t>
                      </a:r>
                      <a:endParaRPr lang="it-IT" sz="1900" dirty="0" smtClean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773660948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r>
                        <a:rPr lang="it-IT" sz="1900" dirty="0" smtClean="0"/>
                        <a:t>CONI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447353789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r>
                        <a:rPr lang="it-IT" sz="1900" dirty="0" smtClean="0"/>
                        <a:t>CIP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2214510511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r>
                        <a:rPr lang="it-IT" sz="1900" dirty="0" smtClean="0"/>
                        <a:t>Sport e Salute Spa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3190796139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53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PRESTAZIONE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VOLONTARI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6685"/>
          <a:ext cx="11018440" cy="4413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440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449826">
                <a:tc>
                  <a:txBody>
                    <a:bodyPr/>
                    <a:lstStyle/>
                    <a:p>
                      <a:pPr algn="ctr"/>
                      <a:endParaRPr lang="it-IT" sz="2100" dirty="0"/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702477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 smtClean="0"/>
                        <a:t>Attività</a:t>
                      </a:r>
                      <a:r>
                        <a:rPr lang="it-IT" sz="2100" baseline="0" dirty="0" smtClean="0"/>
                        <a:t> rientranti nell’attività istituzionale dell’Ente svolta da soggetti che gratuitamente mettono a disposizione il proprio tempo e le proprie competenze</a:t>
                      </a:r>
                      <a:endParaRPr lang="it-IT" sz="2100" dirty="0"/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44982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 smtClean="0"/>
                        <a:t>Incompatibili</a:t>
                      </a:r>
                      <a:r>
                        <a:rPr lang="it-IT" sz="2100" baseline="0" dirty="0" smtClean="0"/>
                        <a:t> con qualsiasi forma di lavoro, subordinato o autonomo, a favore dell’ente.</a:t>
                      </a:r>
                      <a:endParaRPr lang="it-IT" sz="2100" dirty="0"/>
                    </a:p>
                  </a:txBody>
                  <a:tcPr marL="121920" marR="121920" marT="60956" marB="60956"/>
                </a:tc>
                <a:extLst>
                  <a:ext uri="{0D108BD9-81ED-4DB2-BD59-A6C34878D82A}">
                    <a16:rowId xmlns:a16="http://schemas.microsoft.com/office/drawing/2014/main" val="3071305479"/>
                  </a:ext>
                </a:extLst>
              </a:tr>
              <a:tr h="449826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100" dirty="0" smtClean="0"/>
                        <a:t>Obbligo per gli enti dilettantistici di assicurare i volontari per responsabilità civile verso terzi. </a:t>
                      </a:r>
                    </a:p>
                  </a:txBody>
                  <a:tcPr marL="121920" marR="121920" marT="60956" marB="60956"/>
                </a:tc>
                <a:extLst>
                  <a:ext uri="{0D108BD9-81ED-4DB2-BD59-A6C34878D82A}">
                    <a16:rowId xmlns:a16="http://schemas.microsoft.com/office/drawing/2014/main" val="4214076471"/>
                  </a:ext>
                </a:extLst>
              </a:tr>
              <a:tr h="449826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100" dirty="0" smtClean="0"/>
                        <a:t>Assoluta Gratuità prestazione</a:t>
                      </a:r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1500634207"/>
                  </a:ext>
                </a:extLst>
              </a:tr>
              <a:tr h="449826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100" dirty="0" smtClean="0"/>
                        <a:t>Possono essere corrisposti:</a:t>
                      </a:r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2224858766"/>
                  </a:ext>
                </a:extLst>
              </a:tr>
              <a:tr h="998253">
                <a:tc>
                  <a:txBody>
                    <a:bodyPr/>
                    <a:lstStyle/>
                    <a:p>
                      <a:pPr marL="840654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 smtClean="0"/>
                        <a:t>Rimborsi spese analitici per viaggio trasporto, vitto e alloggio fuori dal comune di residenza</a:t>
                      </a:r>
                    </a:p>
                    <a:p>
                      <a:pPr marL="840654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b="1" dirty="0" smtClean="0">
                          <a:solidFill>
                            <a:srgbClr val="FF0000"/>
                          </a:solidFill>
                        </a:rPr>
                        <a:t>Rimborsi forfettari entro 150 euro autocertificati</a:t>
                      </a:r>
                    </a:p>
                    <a:p>
                      <a:pPr marL="840654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 smtClean="0"/>
                        <a:t>Regolamento</a:t>
                      </a:r>
                      <a:r>
                        <a:rPr lang="it-IT" sz="2100" baseline="0" dirty="0" smtClean="0"/>
                        <a:t> dell’organo sociale</a:t>
                      </a:r>
                      <a:endParaRPr lang="it-IT" sz="2100" dirty="0" smtClean="0"/>
                    </a:p>
                    <a:p>
                      <a:pPr marL="840654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 smtClean="0"/>
                        <a:t>I Rimborsi non concorrono al reddito imponibile del percipiente</a:t>
                      </a:r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1722028338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Seminario CONI PIEMONTE 30 settembre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212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1660</Words>
  <Application>Microsoft Office PowerPoint</Application>
  <PresentationFormat>Widescreen</PresentationFormat>
  <Paragraphs>310</Paragraphs>
  <Slides>27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Tema di Office</vt:lpstr>
      <vt:lpstr>RIFORMA DELLO SPORT Il Lavoro Sportivo</vt:lpstr>
      <vt:lpstr>LAVORO SPORTIVO: D.Lgs 36/21 artt.25-38</vt:lpstr>
      <vt:lpstr>LAVORO SPORTIVO</vt:lpstr>
      <vt:lpstr>LAVORO SPORTIVO</vt:lpstr>
      <vt:lpstr>Presentazione standard di PowerPoint</vt:lpstr>
      <vt:lpstr>PRESUNZIONI</vt:lpstr>
      <vt:lpstr>DIPENDENTI PUBBLICHE AMMINISTRAZIONI</vt:lpstr>
      <vt:lpstr>VOLONTARI</vt:lpstr>
      <vt:lpstr>PRESTAZIONE VOLONTARI</vt:lpstr>
      <vt:lpstr>ARBITRI, DIRETTORI DI GARA, SOGGETTI PREPOSTI AL RILEVAMENTO DI TEMPI E DISTANZE</vt:lpstr>
      <vt:lpstr>LAVORO SPORTIVO</vt:lpstr>
      <vt:lpstr>LAVORO SPORTIVO</vt:lpstr>
      <vt:lpstr>LAVORO SUBORDINATO</vt:lpstr>
      <vt:lpstr>SETTORE PROFESSIONISTICO</vt:lpstr>
      <vt:lpstr>TRATTAMENTO PREVIDENZIALE</vt:lpstr>
      <vt:lpstr>TRATTAMENTO PREVIDENZIALE</vt:lpstr>
      <vt:lpstr>TRATTAMENTO FISCALE</vt:lpstr>
      <vt:lpstr>CASI PARTICOLARI</vt:lpstr>
      <vt:lpstr>CASI PARTICOLARI</vt:lpstr>
      <vt:lpstr>DIPENDENTI PUBBLICHE AMMINISTRAZIONI</vt:lpstr>
      <vt:lpstr>COLLABORAZIONI AMMINISTRATIVO - GESTIONALI</vt:lpstr>
      <vt:lpstr>COLLABORAZIONI AMMINISTRATIVO - GESTIONALI</vt:lpstr>
      <vt:lpstr>PREMI CORRISPOSTI A TESSERATI E TECNICI IN OCCASIONE DI MANIFESTAZIONI SPORTIVE </vt:lpstr>
      <vt:lpstr>ALTRE NOVITA INTRODOTTE IL 4 SETTEMBRE 2024</vt:lpstr>
      <vt:lpstr>IRAP</vt:lpstr>
      <vt:lpstr>Contributo</vt:lpstr>
      <vt:lpstr>Contributo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Lavoro Sportivo: Stato dell’Arte e Prospettive Future</dc:title>
  <dc:creator>a.mancino</dc:creator>
  <cp:lastModifiedBy>alessandro</cp:lastModifiedBy>
  <cp:revision>46</cp:revision>
  <cp:lastPrinted>2022-10-18T07:56:41Z</cp:lastPrinted>
  <dcterms:created xsi:type="dcterms:W3CDTF">2022-10-17T13:23:21Z</dcterms:created>
  <dcterms:modified xsi:type="dcterms:W3CDTF">2023-10-04T11:53:52Z</dcterms:modified>
</cp:coreProperties>
</file>