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2" r:id="rId1"/>
    <p:sldMasterId id="2147483844" r:id="rId2"/>
  </p:sldMasterIdLst>
  <p:notesMasterIdLst>
    <p:notesMasterId r:id="rId23"/>
  </p:notesMasterIdLst>
  <p:handoutMasterIdLst>
    <p:handoutMasterId r:id="rId24"/>
  </p:handoutMasterIdLst>
  <p:sldIdLst>
    <p:sldId id="464" r:id="rId3"/>
    <p:sldId id="480" r:id="rId4"/>
    <p:sldId id="481" r:id="rId5"/>
    <p:sldId id="482" r:id="rId6"/>
    <p:sldId id="483" r:id="rId7"/>
    <p:sldId id="484" r:id="rId8"/>
    <p:sldId id="485" r:id="rId9"/>
    <p:sldId id="488" r:id="rId10"/>
    <p:sldId id="486" r:id="rId11"/>
    <p:sldId id="471" r:id="rId12"/>
    <p:sldId id="472" r:id="rId13"/>
    <p:sldId id="473" r:id="rId14"/>
    <p:sldId id="474" r:id="rId15"/>
    <p:sldId id="475" r:id="rId16"/>
    <p:sldId id="476" r:id="rId17"/>
    <p:sldId id="477" r:id="rId18"/>
    <p:sldId id="478" r:id="rId19"/>
    <p:sldId id="479" r:id="rId20"/>
    <p:sldId id="489" r:id="rId21"/>
    <p:sldId id="487" r:id="rId22"/>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3154"/>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3792" autoAdjust="0"/>
  </p:normalViewPr>
  <p:slideViewPr>
    <p:cSldViewPr>
      <p:cViewPr varScale="1">
        <p:scale>
          <a:sx n="77" d="100"/>
          <a:sy n="77" d="100"/>
        </p:scale>
        <p:origin x="88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720" y="-1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6400"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cs typeface="+mn-cs"/>
              </a:defRPr>
            </a:lvl1pPr>
          </a:lstStyle>
          <a:p>
            <a:pPr>
              <a:defRPr/>
            </a:pPr>
            <a:endParaRPr lang="it-IT"/>
          </a:p>
        </p:txBody>
      </p:sp>
      <p:sp>
        <p:nvSpPr>
          <p:cNvPr id="20483" name="Rectangle 3"/>
          <p:cNvSpPr>
            <a:spLocks noGrp="1" noChangeArrowheads="1"/>
          </p:cNvSpPr>
          <p:nvPr>
            <p:ph type="dt" sz="quarter" idx="1"/>
          </p:nvPr>
        </p:nvSpPr>
        <p:spPr bwMode="auto">
          <a:xfrm>
            <a:off x="3851275" y="0"/>
            <a:ext cx="2946400"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cs typeface="+mn-cs"/>
              </a:defRPr>
            </a:lvl1pPr>
          </a:lstStyle>
          <a:p>
            <a:pPr>
              <a:defRPr/>
            </a:pPr>
            <a:endParaRPr lang="it-IT"/>
          </a:p>
        </p:txBody>
      </p:sp>
      <p:sp>
        <p:nvSpPr>
          <p:cNvPr id="20484" name="Rectangle 4"/>
          <p:cNvSpPr>
            <a:spLocks noGrp="1" noChangeArrowheads="1"/>
          </p:cNvSpPr>
          <p:nvPr>
            <p:ph type="ftr" sz="quarter" idx="2"/>
          </p:nvPr>
        </p:nvSpPr>
        <p:spPr bwMode="auto">
          <a:xfrm>
            <a:off x="0" y="9429750"/>
            <a:ext cx="2946400" cy="496888"/>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cs typeface="+mn-cs"/>
              </a:defRPr>
            </a:lvl1pPr>
          </a:lstStyle>
          <a:p>
            <a:pPr>
              <a:defRPr/>
            </a:pPr>
            <a:endParaRPr lang="it-IT"/>
          </a:p>
        </p:txBody>
      </p:sp>
      <p:sp>
        <p:nvSpPr>
          <p:cNvPr id="20485" name="Rectangle 5"/>
          <p:cNvSpPr>
            <a:spLocks noGrp="1" noChangeArrowheads="1"/>
          </p:cNvSpPr>
          <p:nvPr>
            <p:ph type="sldNum" sz="quarter" idx="3"/>
          </p:nvPr>
        </p:nvSpPr>
        <p:spPr bwMode="auto">
          <a:xfrm>
            <a:off x="3851275" y="9429750"/>
            <a:ext cx="2946400" cy="496888"/>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37077DD9-C91E-43F0-9691-0A3D994B843D}" type="slidenum">
              <a:rPr lang="it-IT"/>
              <a:pPr>
                <a:defRPr/>
              </a:pPr>
              <a:t>‹N›</a:t>
            </a:fld>
            <a:endParaRPr lang="it-IT"/>
          </a:p>
        </p:txBody>
      </p:sp>
    </p:spTree>
    <p:extLst>
      <p:ext uri="{BB962C8B-B14F-4D97-AF65-F5344CB8AC3E}">
        <p14:creationId xmlns:p14="http://schemas.microsoft.com/office/powerpoint/2010/main" val="2368489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6400"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cs typeface="+mn-cs"/>
              </a:defRPr>
            </a:lvl1pPr>
          </a:lstStyle>
          <a:p>
            <a:pPr>
              <a:defRPr/>
            </a:pPr>
            <a:endParaRPr lang="it-IT"/>
          </a:p>
        </p:txBody>
      </p:sp>
      <p:sp>
        <p:nvSpPr>
          <p:cNvPr id="87043" name="Rectangle 3"/>
          <p:cNvSpPr>
            <a:spLocks noGrp="1" noRot="1" noChangeAspect="1" noChangeArrowheads="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06463" y="4714875"/>
            <a:ext cx="4984750" cy="446722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2053" name="Rectangle 5"/>
          <p:cNvSpPr>
            <a:spLocks noGrp="1" noChangeArrowheads="1"/>
          </p:cNvSpPr>
          <p:nvPr>
            <p:ph type="dt" idx="1"/>
          </p:nvPr>
        </p:nvSpPr>
        <p:spPr bwMode="auto">
          <a:xfrm>
            <a:off x="3851275" y="0"/>
            <a:ext cx="2946400"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cs typeface="+mn-cs"/>
              </a:defRPr>
            </a:lvl1pPr>
          </a:lstStyle>
          <a:p>
            <a:pPr>
              <a:defRPr/>
            </a:pPr>
            <a:endParaRPr lang="it-IT"/>
          </a:p>
        </p:txBody>
      </p:sp>
      <p:sp>
        <p:nvSpPr>
          <p:cNvPr id="2054" name="Rectangle 6"/>
          <p:cNvSpPr>
            <a:spLocks noGrp="1" noChangeArrowheads="1"/>
          </p:cNvSpPr>
          <p:nvPr>
            <p:ph type="ftr" sz="quarter" idx="4"/>
          </p:nvPr>
        </p:nvSpPr>
        <p:spPr bwMode="auto">
          <a:xfrm>
            <a:off x="0" y="9429750"/>
            <a:ext cx="2946400" cy="496888"/>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cs typeface="+mn-cs"/>
              </a:defRPr>
            </a:lvl1pPr>
          </a:lstStyle>
          <a:p>
            <a:pPr>
              <a:defRPr/>
            </a:pPr>
            <a:endParaRPr lang="it-IT"/>
          </a:p>
        </p:txBody>
      </p:sp>
      <p:sp>
        <p:nvSpPr>
          <p:cNvPr id="2055" name="Rectangle 7"/>
          <p:cNvSpPr>
            <a:spLocks noGrp="1" noChangeArrowheads="1"/>
          </p:cNvSpPr>
          <p:nvPr>
            <p:ph type="sldNum" sz="quarter" idx="5"/>
          </p:nvPr>
        </p:nvSpPr>
        <p:spPr bwMode="auto">
          <a:xfrm>
            <a:off x="3851275" y="9429750"/>
            <a:ext cx="2946400" cy="496888"/>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C6BD24F8-A6D8-4BDF-A197-CBCF9A08D39B}" type="slidenum">
              <a:rPr lang="it-IT"/>
              <a:pPr>
                <a:defRPr/>
              </a:pPr>
              <a:t>‹N›</a:t>
            </a:fld>
            <a:endParaRPr lang="it-IT"/>
          </a:p>
        </p:txBody>
      </p:sp>
    </p:spTree>
    <p:extLst>
      <p:ext uri="{BB962C8B-B14F-4D97-AF65-F5344CB8AC3E}">
        <p14:creationId xmlns:p14="http://schemas.microsoft.com/office/powerpoint/2010/main" val="2760529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17575" y="744538"/>
            <a:ext cx="4962525" cy="3722687"/>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C6BD24F8-A6D8-4BDF-A197-CBCF9A08D39B}" type="slidenum">
              <a:rPr lang="it-IT" smtClean="0"/>
              <a:pPr>
                <a:defRPr/>
              </a:pPr>
              <a:t>1</a:t>
            </a:fld>
            <a:endParaRPr lang="it-IT"/>
          </a:p>
        </p:txBody>
      </p:sp>
    </p:spTree>
    <p:extLst>
      <p:ext uri="{BB962C8B-B14F-4D97-AF65-F5344CB8AC3E}">
        <p14:creationId xmlns:p14="http://schemas.microsoft.com/office/powerpoint/2010/main" val="3035299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12</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2722731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13</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4285919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14</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3663557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15</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2893802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16</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127102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17</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7348914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18</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725057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19</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439189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20</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2454118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3</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2054259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4</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2115529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5</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2697894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6</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2049279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7</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92619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8</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2500740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9</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2423498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1655C83A-EC4B-4257-807E-4DE04625135B}" type="slidenum">
              <a:rPr lang="it-IT" smtClean="0"/>
              <a:pPr>
                <a:defRPr/>
              </a:pPr>
              <a:t>11</a:t>
            </a:fld>
            <a:endParaRPr lang="it-IT"/>
          </a:p>
        </p:txBody>
      </p:sp>
      <p:sp>
        <p:nvSpPr>
          <p:cNvPr id="89091" name="Rectangle 2"/>
          <p:cNvSpPr>
            <a:spLocks noGrp="1" noRot="1" noChangeAspect="1" noChangeArrowheads="1" noTextEdit="1"/>
          </p:cNvSpPr>
          <p:nvPr>
            <p:ph type="sldImg"/>
          </p:nvPr>
        </p:nvSpPr>
        <p:spPr>
          <a:xfrm>
            <a:off x="917575" y="744538"/>
            <a:ext cx="4962525" cy="3722687"/>
          </a:xfrm>
          <a:ln/>
        </p:spPr>
      </p:sp>
      <p:sp>
        <p:nvSpPr>
          <p:cNvPr id="89092" name="Rectangle 3"/>
          <p:cNvSpPr>
            <a:spLocks noGrp="1" noChangeArrowheads="1"/>
          </p:cNvSpPr>
          <p:nvPr>
            <p:ph type="body" idx="1"/>
          </p:nvPr>
        </p:nvSpPr>
        <p:spPr>
          <a:noFill/>
          <a:ln w="9525"/>
        </p:spPr>
        <p:txBody>
          <a:bodyPr/>
          <a:lstStyle/>
          <a:p>
            <a:pPr eaLnBrk="1" hangingPunct="1"/>
            <a:endParaRPr lang="it-IT"/>
          </a:p>
        </p:txBody>
      </p:sp>
    </p:spTree>
    <p:extLst>
      <p:ext uri="{BB962C8B-B14F-4D97-AF65-F5344CB8AC3E}">
        <p14:creationId xmlns:p14="http://schemas.microsoft.com/office/powerpoint/2010/main" val="1120466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3159" y="685800"/>
            <a:ext cx="6000750" cy="2971801"/>
          </a:xfrm>
        </p:spPr>
        <p:txBody>
          <a:bodyPr anchor="b">
            <a:normAutofit/>
          </a:bodyPr>
          <a:lstStyle>
            <a:lvl1pPr algn="l">
              <a:defRPr sz="36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513159" y="3843868"/>
            <a:ext cx="4800600" cy="1947333"/>
          </a:xfrm>
        </p:spPr>
        <p:txBody>
          <a:bodyPr anchor="t">
            <a:normAutofit/>
          </a:bodyPr>
          <a:lstStyle>
            <a:lvl1pPr marL="0" indent="0" algn="l">
              <a:buNone/>
              <a:defRPr sz="1575">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775EA17-1DD2-4438-A6F2-0B5A5B8DC662}"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cxnSp>
        <p:nvCxnSpPr>
          <p:cNvPr id="16" name="Straight Connector 15"/>
          <p:cNvCxnSpPr/>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91546"/>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32279"/>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609602"/>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3961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514350" y="533400"/>
            <a:ext cx="8114109"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685801" y="3843867"/>
            <a:ext cx="6228158" cy="4572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5B286E21-986D-4A20-99F8-6E5430DB158E}" type="datetime1">
              <a:rPr lang="it-IT" smtClean="0"/>
              <a:t>19/06/2024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35406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anchor="ctr">
            <a:normAutofit/>
          </a:bodyPr>
          <a:lstStyle>
            <a:lvl1pPr algn="l">
              <a:defRPr sz="24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3159" y="4114800"/>
            <a:ext cx="6401991" cy="1879600"/>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3AAA01D-23BA-42C0-9763-4A44F5F8C3BD}"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4195225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059" y="685800"/>
            <a:ext cx="6858001" cy="2743200"/>
          </a:xfrm>
        </p:spPr>
        <p:txBody>
          <a:bodyPr anchor="ctr">
            <a:normAutofit/>
          </a:bodyPr>
          <a:lstStyle>
            <a:lvl1pPr algn="l">
              <a:defRPr sz="24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084659" y="3429000"/>
            <a:ext cx="6400800" cy="38100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513160" y="4301068"/>
            <a:ext cx="6400800" cy="1684865"/>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9178B40-459B-4714-8BBC-08C60ED2C4E4}"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
        <p:nvSpPr>
          <p:cNvPr id="14" name="TextBox 13"/>
          <p:cNvSpPr txBox="1"/>
          <p:nvPr/>
        </p:nvSpPr>
        <p:spPr>
          <a:xfrm>
            <a:off x="398859" y="812222"/>
            <a:ext cx="457200" cy="5847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7714059" y="2768601"/>
            <a:ext cx="457200" cy="5847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827760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513159" y="3429000"/>
            <a:ext cx="6400800" cy="1697400"/>
          </a:xfrm>
        </p:spPr>
        <p:txBody>
          <a:bodyPr anchor="b">
            <a:normAutofit/>
          </a:bodyPr>
          <a:lstStyle>
            <a:lvl1pPr algn="l">
              <a:defRPr sz="24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3158" y="5132981"/>
            <a:ext cx="6401993" cy="860400"/>
          </a:xfrm>
        </p:spPr>
        <p:txBody>
          <a:bodyPr anchor="t">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BB8F223-2369-445D-86C9-36B571B6316C}"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499955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856060" y="685800"/>
            <a:ext cx="6858000" cy="2743200"/>
          </a:xfrm>
        </p:spPr>
        <p:txBody>
          <a:bodyPr anchor="ctr">
            <a:normAutofit/>
          </a:bodyPr>
          <a:lstStyle>
            <a:lvl1pPr algn="l">
              <a:defRPr sz="24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513159" y="3928534"/>
            <a:ext cx="6400801" cy="1049866"/>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513159" y="4978400"/>
            <a:ext cx="6400801" cy="10160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65B174-FBA9-464E-A561-20738F2ABDFE}"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
        <p:nvSpPr>
          <p:cNvPr id="11" name="TextBox 10"/>
          <p:cNvSpPr txBox="1"/>
          <p:nvPr/>
        </p:nvSpPr>
        <p:spPr>
          <a:xfrm>
            <a:off x="398859" y="812222"/>
            <a:ext cx="457200" cy="5847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2" name="TextBox 11"/>
          <p:cNvSpPr txBox="1"/>
          <p:nvPr/>
        </p:nvSpPr>
        <p:spPr>
          <a:xfrm>
            <a:off x="7714059" y="2768601"/>
            <a:ext cx="457200" cy="5847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806972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513159" y="3928534"/>
            <a:ext cx="6400800" cy="83820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513159" y="4766733"/>
            <a:ext cx="6400801" cy="1227667"/>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C4C2D0B-49C3-4C5D-B62F-04F11E905E4C}"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2814008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800E70F-98BF-4306-A6D9-300020AE4224}"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3142334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685800"/>
            <a:ext cx="154305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4350" y="685800"/>
            <a:ext cx="58674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369C2C-F521-499C-9F88-AAEBC2533F9D}"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751229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3159" y="685800"/>
            <a:ext cx="6000750" cy="2971801"/>
          </a:xfrm>
        </p:spPr>
        <p:txBody>
          <a:bodyPr anchor="b">
            <a:normAutofit/>
          </a:bodyPr>
          <a:lstStyle>
            <a:lvl1pPr algn="l">
              <a:defRPr sz="36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513159" y="3843868"/>
            <a:ext cx="4800600" cy="1947333"/>
          </a:xfrm>
        </p:spPr>
        <p:txBody>
          <a:bodyPr anchor="t">
            <a:normAutofit/>
          </a:bodyPr>
          <a:lstStyle>
            <a:lvl1pPr marL="0" indent="0" algn="l">
              <a:buNone/>
              <a:defRPr sz="1575">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775EA17-1DD2-4438-A6F2-0B5A5B8DC662}"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cxnSp>
        <p:nvCxnSpPr>
          <p:cNvPr id="16" name="Straight Connector 15"/>
          <p:cNvCxnSpPr/>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91546"/>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32279"/>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609602"/>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774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BDBB842-8162-400B-B4BE-F1179C561CC4}"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3946791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gradFill rotWithShape="1">
          <a:gsLst>
            <a:gs pos="7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BDBB842-8162-400B-B4BE-F1179C561CC4}"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lvl1pPr>
              <a:defRPr sz="1400"/>
            </a:lvl1pPr>
          </a:lstStyle>
          <a:p>
            <a:fld id="{5448C75F-B1D8-4DC7-9E2F-AB8C898FC497}" type="slidenum">
              <a:rPr lang="it-IT" smtClean="0"/>
              <a:pPr/>
              <a:t>‹N›</a:t>
            </a:fld>
            <a:endParaRPr lang="it-IT" dirty="0"/>
          </a:p>
        </p:txBody>
      </p:sp>
    </p:spTree>
    <p:extLst>
      <p:ext uri="{BB962C8B-B14F-4D97-AF65-F5344CB8AC3E}">
        <p14:creationId xmlns:p14="http://schemas.microsoft.com/office/powerpoint/2010/main" val="21011689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13159" y="2006600"/>
            <a:ext cx="6400801" cy="2281600"/>
          </a:xfrm>
        </p:spPr>
        <p:txBody>
          <a:bodyPr anchor="b">
            <a:normAutofit/>
          </a:bodyPr>
          <a:lstStyle>
            <a:lvl1pPr algn="l">
              <a:defRPr sz="27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3160" y="4495800"/>
            <a:ext cx="6400800" cy="14986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E6B0C73-6B8B-4647-9B71-64C6C47E23E7}"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7712750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3159" y="685801"/>
            <a:ext cx="3703241"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356100" y="685801"/>
            <a:ext cx="370085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C33503D-2299-4C5C-812E-A56B0B9A9E45}" type="datetime1">
              <a:rPr lang="it-IT" smtClean="0"/>
              <a:t>19/06/2024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7596108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29061" y="685800"/>
            <a:ext cx="3487340"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Content Placeholder 3"/>
          <p:cNvSpPr>
            <a:spLocks noGrp="1"/>
          </p:cNvSpPr>
          <p:nvPr>
            <p:ph sz="half" idx="2"/>
          </p:nvPr>
        </p:nvSpPr>
        <p:spPr>
          <a:xfrm>
            <a:off x="513159" y="1270529"/>
            <a:ext cx="3703241"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559299" y="685800"/>
            <a:ext cx="3498851"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Content Placeholder 5"/>
          <p:cNvSpPr>
            <a:spLocks noGrp="1"/>
          </p:cNvSpPr>
          <p:nvPr>
            <p:ph sz="quarter" idx="4"/>
          </p:nvPr>
        </p:nvSpPr>
        <p:spPr>
          <a:xfrm>
            <a:off x="4354909" y="1262062"/>
            <a:ext cx="3696891"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5935D17-90C9-4576-B5AA-94991A989989}" type="datetime1">
              <a:rPr lang="it-IT" smtClean="0"/>
              <a:t>19/06/2024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5618651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5C0EE09-1DF8-4184-B698-4908D312B841}" type="datetime1">
              <a:rPr lang="it-IT" smtClean="0"/>
              <a:t>19/06/2024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326579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B7AC9F-4F15-4189-ABE4-3A3447E87D82}" type="datetime1">
              <a:rPr lang="it-IT" smtClean="0"/>
              <a:t>19/06/2024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29144229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13759" y="685800"/>
            <a:ext cx="2743200" cy="1371600"/>
          </a:xfrm>
        </p:spPr>
        <p:txBody>
          <a:bodyPr anchor="b">
            <a:normAutofit/>
          </a:bodyPr>
          <a:lstStyle>
            <a:lvl1pPr algn="l">
              <a:defRPr sz="18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3159" y="685800"/>
            <a:ext cx="44577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313759" y="2209800"/>
            <a:ext cx="2743200" cy="2091267"/>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02E3C9A-3757-4D16-97C8-BA5AC71AC47A}" type="datetime1">
              <a:rPr lang="it-IT" smtClean="0"/>
              <a:t>19/06/2024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31314566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542109" y="1447800"/>
            <a:ext cx="4514850" cy="1143000"/>
          </a:xfrm>
        </p:spPr>
        <p:txBody>
          <a:bodyPr anchor="b">
            <a:normAutofit/>
          </a:bodyPr>
          <a:lstStyle>
            <a:lvl1pPr algn="l">
              <a:defRPr sz="21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741759" y="914400"/>
            <a:ext cx="2460731"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4" name="Text Placeholder 3"/>
          <p:cNvSpPr>
            <a:spLocks noGrp="1"/>
          </p:cNvSpPr>
          <p:nvPr>
            <p:ph type="body" sz="half" idx="2"/>
          </p:nvPr>
        </p:nvSpPr>
        <p:spPr>
          <a:xfrm>
            <a:off x="3542109" y="2777067"/>
            <a:ext cx="4516041" cy="2048933"/>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ECF7B8B-D46E-4E20-AF90-C0EAE4CB72E8}" type="datetime1">
              <a:rPr lang="it-IT" smtClean="0"/>
              <a:t>19/06/2024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667971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514350" y="533400"/>
            <a:ext cx="8114109"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685801" y="3843867"/>
            <a:ext cx="6228158" cy="4572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5B286E21-986D-4A20-99F8-6E5430DB158E}" type="datetime1">
              <a:rPr lang="it-IT" smtClean="0"/>
              <a:t>19/06/2024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5871274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anchor="ctr">
            <a:normAutofit/>
          </a:bodyPr>
          <a:lstStyle>
            <a:lvl1pPr algn="l">
              <a:defRPr sz="24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3159" y="4114800"/>
            <a:ext cx="6401991" cy="1879600"/>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3AAA01D-23BA-42C0-9763-4A44F5F8C3BD}"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20484287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059" y="685800"/>
            <a:ext cx="6858001" cy="2743200"/>
          </a:xfrm>
        </p:spPr>
        <p:txBody>
          <a:bodyPr anchor="ctr">
            <a:normAutofit/>
          </a:bodyPr>
          <a:lstStyle>
            <a:lvl1pPr algn="l">
              <a:defRPr sz="24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084659" y="3429000"/>
            <a:ext cx="6400800" cy="38100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513160" y="4301068"/>
            <a:ext cx="6400800" cy="1684865"/>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9178B40-459B-4714-8BBC-08C60ED2C4E4}"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
        <p:nvSpPr>
          <p:cNvPr id="14" name="TextBox 13"/>
          <p:cNvSpPr txBox="1"/>
          <p:nvPr/>
        </p:nvSpPr>
        <p:spPr>
          <a:xfrm>
            <a:off x="398859" y="812222"/>
            <a:ext cx="457200" cy="5847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7714059" y="2768601"/>
            <a:ext cx="457200" cy="5847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3058217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13159" y="2006600"/>
            <a:ext cx="6400801" cy="2281600"/>
          </a:xfrm>
        </p:spPr>
        <p:txBody>
          <a:bodyPr anchor="b">
            <a:normAutofit/>
          </a:bodyPr>
          <a:lstStyle>
            <a:lvl1pPr algn="l">
              <a:defRPr sz="27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3160" y="4495800"/>
            <a:ext cx="6400800" cy="14986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E6B0C73-6B8B-4647-9B71-64C6C47E23E7}"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26560783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513159" y="3429000"/>
            <a:ext cx="6400800" cy="1697400"/>
          </a:xfrm>
        </p:spPr>
        <p:txBody>
          <a:bodyPr anchor="b">
            <a:normAutofit/>
          </a:bodyPr>
          <a:lstStyle>
            <a:lvl1pPr algn="l">
              <a:defRPr sz="24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3158" y="5132981"/>
            <a:ext cx="6401993" cy="860400"/>
          </a:xfrm>
        </p:spPr>
        <p:txBody>
          <a:bodyPr anchor="t">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BB8F223-2369-445D-86C9-36B571B6316C}"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5491751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856060" y="685800"/>
            <a:ext cx="6858000" cy="2743200"/>
          </a:xfrm>
        </p:spPr>
        <p:txBody>
          <a:bodyPr anchor="ctr">
            <a:normAutofit/>
          </a:bodyPr>
          <a:lstStyle>
            <a:lvl1pPr algn="l">
              <a:defRPr sz="24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513159" y="3928534"/>
            <a:ext cx="6400801" cy="1049866"/>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513159" y="4978400"/>
            <a:ext cx="6400801" cy="10160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65B174-FBA9-464E-A561-20738F2ABDFE}"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
        <p:nvSpPr>
          <p:cNvPr id="11" name="TextBox 10"/>
          <p:cNvSpPr txBox="1"/>
          <p:nvPr/>
        </p:nvSpPr>
        <p:spPr>
          <a:xfrm>
            <a:off x="398859" y="812222"/>
            <a:ext cx="457200" cy="5847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2" name="TextBox 11"/>
          <p:cNvSpPr txBox="1"/>
          <p:nvPr/>
        </p:nvSpPr>
        <p:spPr>
          <a:xfrm>
            <a:off x="7714059" y="2768601"/>
            <a:ext cx="457200" cy="5847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6787733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513159" y="3928534"/>
            <a:ext cx="6400800" cy="83820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513159" y="4766733"/>
            <a:ext cx="6400801" cy="1227667"/>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C4C2D0B-49C3-4C5D-B62F-04F11E905E4C}"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23905997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800E70F-98BF-4306-A6D9-300020AE4224}"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41582851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685800"/>
            <a:ext cx="154305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4350" y="685800"/>
            <a:ext cx="58674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369C2C-F521-499C-9F88-AAEBC2533F9D}" type="datetime1">
              <a:rPr lang="it-IT" smtClean="0"/>
              <a:t>19/06/2024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67076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3159" y="685801"/>
            <a:ext cx="3703241"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356100" y="685801"/>
            <a:ext cx="370085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C33503D-2299-4C5C-812E-A56B0B9A9E45}" type="datetime1">
              <a:rPr lang="it-IT" smtClean="0"/>
              <a:t>19/06/2024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550371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29061" y="685800"/>
            <a:ext cx="3487340"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Content Placeholder 3"/>
          <p:cNvSpPr>
            <a:spLocks noGrp="1"/>
          </p:cNvSpPr>
          <p:nvPr>
            <p:ph sz="half" idx="2"/>
          </p:nvPr>
        </p:nvSpPr>
        <p:spPr>
          <a:xfrm>
            <a:off x="513159" y="1270529"/>
            <a:ext cx="3703241"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559299" y="685800"/>
            <a:ext cx="3498851"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Content Placeholder 5"/>
          <p:cNvSpPr>
            <a:spLocks noGrp="1"/>
          </p:cNvSpPr>
          <p:nvPr>
            <p:ph sz="quarter" idx="4"/>
          </p:nvPr>
        </p:nvSpPr>
        <p:spPr>
          <a:xfrm>
            <a:off x="4354909" y="1262062"/>
            <a:ext cx="3696891"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5935D17-90C9-4576-B5AA-94991A989989}" type="datetime1">
              <a:rPr lang="it-IT" smtClean="0"/>
              <a:t>19/06/2024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78996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5C0EE09-1DF8-4184-B698-4908D312B841}" type="datetime1">
              <a:rPr lang="it-IT" smtClean="0"/>
              <a:t>19/06/2024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99702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B7AC9F-4F15-4189-ABE4-3A3447E87D82}" type="datetime1">
              <a:rPr lang="it-IT" smtClean="0"/>
              <a:t>19/06/2024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276835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13759" y="685800"/>
            <a:ext cx="2743200" cy="1371600"/>
          </a:xfrm>
        </p:spPr>
        <p:txBody>
          <a:bodyPr anchor="b">
            <a:normAutofit/>
          </a:bodyPr>
          <a:lstStyle>
            <a:lvl1pPr algn="l">
              <a:defRPr sz="18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3159" y="685800"/>
            <a:ext cx="44577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313759" y="2209800"/>
            <a:ext cx="2743200" cy="2091267"/>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02E3C9A-3757-4D16-97C8-BA5AC71AC47A}" type="datetime1">
              <a:rPr lang="it-IT" smtClean="0"/>
              <a:t>19/06/2024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65024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542109" y="1447800"/>
            <a:ext cx="4514850" cy="1143000"/>
          </a:xfrm>
        </p:spPr>
        <p:txBody>
          <a:bodyPr anchor="b">
            <a:normAutofit/>
          </a:bodyPr>
          <a:lstStyle>
            <a:lvl1pPr algn="l">
              <a:defRPr sz="21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741759" y="914400"/>
            <a:ext cx="2460731"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4" name="Text Placeholder 3"/>
          <p:cNvSpPr>
            <a:spLocks noGrp="1"/>
          </p:cNvSpPr>
          <p:nvPr>
            <p:ph type="body" sz="half" idx="2"/>
          </p:nvPr>
        </p:nvSpPr>
        <p:spPr>
          <a:xfrm>
            <a:off x="3542109" y="2777067"/>
            <a:ext cx="4516041" cy="2048933"/>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ECF7B8B-D46E-4E20-AF90-C0EAE4CB72E8}" type="datetime1">
              <a:rPr lang="it-IT" smtClean="0"/>
              <a:t>19/06/2024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448C75F-B1D8-4DC7-9E2F-AB8C898FC497}" type="slidenum">
              <a:rPr lang="it-IT" smtClean="0"/>
              <a:t>‹N›</a:t>
            </a:fld>
            <a:endParaRPr lang="it-IT"/>
          </a:p>
        </p:txBody>
      </p:sp>
    </p:spTree>
    <p:extLst>
      <p:ext uri="{BB962C8B-B14F-4D97-AF65-F5344CB8AC3E}">
        <p14:creationId xmlns:p14="http://schemas.microsoft.com/office/powerpoint/2010/main" val="1134500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905227" y="2963334"/>
            <a:ext cx="2236394"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4487333"/>
            <a:ext cx="64008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13159" y="685801"/>
            <a:ext cx="64008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28309" y="6172201"/>
            <a:ext cx="1200150" cy="365125"/>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9A06C5DF-B551-4BEE-842C-B12083804CD5}" type="datetime1">
              <a:rPr lang="it-IT" smtClean="0"/>
              <a:t>19/06/2024</a:t>
            </a:fld>
            <a:endParaRPr lang="it-IT"/>
          </a:p>
        </p:txBody>
      </p:sp>
      <p:sp>
        <p:nvSpPr>
          <p:cNvPr id="5" name="Footer Placeholder 4"/>
          <p:cNvSpPr>
            <a:spLocks noGrp="1"/>
          </p:cNvSpPr>
          <p:nvPr>
            <p:ph type="ftr" sz="quarter" idx="3"/>
          </p:nvPr>
        </p:nvSpPr>
        <p:spPr>
          <a:xfrm>
            <a:off x="513159" y="6172201"/>
            <a:ext cx="5657850" cy="365125"/>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7772400" y="5578476"/>
            <a:ext cx="856684" cy="669925"/>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fld id="{5448C75F-B1D8-4DC7-9E2F-AB8C898FC497}" type="slidenum">
              <a:rPr lang="it-IT" smtClean="0"/>
              <a:t>‹N›</a:t>
            </a:fld>
            <a:endParaRPr lang="it-IT"/>
          </a:p>
        </p:txBody>
      </p:sp>
    </p:spTree>
    <p:extLst>
      <p:ext uri="{BB962C8B-B14F-4D97-AF65-F5344CB8AC3E}">
        <p14:creationId xmlns:p14="http://schemas.microsoft.com/office/powerpoint/2010/main" val="2109142083"/>
      </p:ext>
    </p:extLst>
  </p:cSld>
  <p:clrMap bg1="dk1" tx1="lt1" bg2="dk2" tx2="lt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4" r:id="rId12"/>
    <p:sldLayoutId id="2147483875" r:id="rId13"/>
    <p:sldLayoutId id="2147483876" r:id="rId14"/>
    <p:sldLayoutId id="2147483877" r:id="rId15"/>
    <p:sldLayoutId id="2147483878" r:id="rId16"/>
    <p:sldLayoutId id="2147483879" r:id="rId17"/>
  </p:sldLayoutIdLst>
  <p:hf sldNum="0" hdr="0" dt="0"/>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7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7" name="Group 6"/>
          <p:cNvGrpSpPr/>
          <p:nvPr/>
        </p:nvGrpSpPr>
        <p:grpSpPr>
          <a:xfrm>
            <a:off x="6905227" y="2963334"/>
            <a:ext cx="2236394"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4487333"/>
            <a:ext cx="64008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13159" y="685801"/>
            <a:ext cx="64008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28309" y="6172201"/>
            <a:ext cx="1200150" cy="365125"/>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9A06C5DF-B551-4BEE-842C-B12083804CD5}" type="datetime1">
              <a:rPr lang="it-IT" smtClean="0"/>
              <a:t>19/06/2024</a:t>
            </a:fld>
            <a:endParaRPr lang="it-IT"/>
          </a:p>
        </p:txBody>
      </p:sp>
      <p:sp>
        <p:nvSpPr>
          <p:cNvPr id="5" name="Footer Placeholder 4"/>
          <p:cNvSpPr>
            <a:spLocks noGrp="1"/>
          </p:cNvSpPr>
          <p:nvPr>
            <p:ph type="ftr" sz="quarter" idx="3"/>
          </p:nvPr>
        </p:nvSpPr>
        <p:spPr>
          <a:xfrm>
            <a:off x="513159" y="6172201"/>
            <a:ext cx="5657850" cy="365125"/>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7772400" y="5578476"/>
            <a:ext cx="856684" cy="669925"/>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fld id="{5448C75F-B1D8-4DC7-9E2F-AB8C898FC497}" type="slidenum">
              <a:rPr lang="it-IT" smtClean="0"/>
              <a:t>‹N›</a:t>
            </a:fld>
            <a:endParaRPr lang="it-IT"/>
          </a:p>
        </p:txBody>
      </p:sp>
    </p:spTree>
    <p:extLst>
      <p:ext uri="{BB962C8B-B14F-4D97-AF65-F5344CB8AC3E}">
        <p14:creationId xmlns:p14="http://schemas.microsoft.com/office/powerpoint/2010/main" val="3394534513"/>
      </p:ext>
    </p:extLst>
  </p:cSld>
  <p:clrMap bg1="dk1" tx1="lt1" bg2="dk2" tx2="lt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 id="2147483859" r:id="rId15"/>
    <p:sldLayoutId id="2147483860" r:id="rId16"/>
    <p:sldLayoutId id="2147483861" r:id="rId17"/>
  </p:sldLayoutIdLst>
  <p:hf sldNum="0" hdr="0" dt="0"/>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63971BB-24A6-9061-0B99-F536779F3438}"/>
              </a:ext>
            </a:extLst>
          </p:cNvPr>
          <p:cNvSpPr>
            <a:spLocks noGrp="1"/>
          </p:cNvSpPr>
          <p:nvPr>
            <p:ph type="title"/>
          </p:nvPr>
        </p:nvSpPr>
        <p:spPr>
          <a:xfrm>
            <a:off x="1326334" y="1412776"/>
            <a:ext cx="6874408" cy="1507067"/>
          </a:xfrm>
        </p:spPr>
        <p:txBody>
          <a:bodyPr>
            <a:normAutofit fontScale="90000"/>
          </a:bodyPr>
          <a:lstStyle/>
          <a:p>
            <a:pPr algn="ctr"/>
            <a:br>
              <a:rPr lang="it-IT" sz="2800" b="1" dirty="0">
                <a:solidFill>
                  <a:schemeClr val="tx1"/>
                </a:solidFill>
              </a:rPr>
            </a:br>
            <a:r>
              <a:rPr lang="it-IT" sz="2800" b="1" dirty="0">
                <a:solidFill>
                  <a:schemeClr val="tx1"/>
                </a:solidFill>
              </a:rPr>
              <a:t>CCNL per i lavoratori dello sport: aspetti peculiari delle collaborazioni sportive e le novità previste dal Decreto Legge</a:t>
            </a:r>
            <a:br>
              <a:rPr lang="it-IT" sz="2800" b="1" dirty="0">
                <a:solidFill>
                  <a:schemeClr val="tx1"/>
                </a:solidFill>
              </a:rPr>
            </a:br>
            <a:r>
              <a:rPr lang="it-IT" sz="2800" b="1" dirty="0">
                <a:solidFill>
                  <a:schemeClr val="tx1"/>
                </a:solidFill>
              </a:rPr>
              <a:t>in materia di sport del 31 maggio 2024</a:t>
            </a:r>
            <a:endParaRPr lang="it-IT" dirty="0"/>
          </a:p>
        </p:txBody>
      </p:sp>
      <p:sp>
        <p:nvSpPr>
          <p:cNvPr id="6" name="Segnaposto piè di pagina 6">
            <a:extLst>
              <a:ext uri="{FF2B5EF4-FFF2-40B4-BE49-F238E27FC236}">
                <a16:creationId xmlns:a16="http://schemas.microsoft.com/office/drawing/2014/main" id="{6324DEE7-91B0-5DD7-047A-B641C21CB658}"/>
              </a:ext>
            </a:extLst>
          </p:cNvPr>
          <p:cNvSpPr>
            <a:spLocks noGrp="1"/>
          </p:cNvSpPr>
          <p:nvPr>
            <p:ph type="ftr" sz="quarter" idx="11"/>
          </p:nvPr>
        </p:nvSpPr>
        <p:spPr>
          <a:xfrm>
            <a:off x="348478" y="4628059"/>
            <a:ext cx="8447043" cy="817165"/>
          </a:xfrm>
          <a:solidFill>
            <a:schemeClr val="tx1"/>
          </a:solidFill>
        </p:spPr>
        <p:txBody>
          <a:bodyPr/>
          <a:lstStyle/>
          <a:p>
            <a:pPr algn="ctr">
              <a:lnSpc>
                <a:spcPct val="120000"/>
              </a:lnSpc>
            </a:pPr>
            <a:r>
              <a:rPr lang="it-IT" sz="1800" b="1" cap="all" spc="-10" dirty="0">
                <a:solidFill>
                  <a:srgbClr val="D80000"/>
                </a:solidFill>
                <a:effectLst/>
                <a:latin typeface="Arial Narrow" panose="020B0606020202030204" pitchFamily="34" charset="0"/>
                <a:ea typeface="Calibri" panose="020F0502020204030204" pitchFamily="34" charset="0"/>
                <a:cs typeface="HelveticaLTStd-Bold"/>
              </a:rPr>
              <a:t>ASSOCIAZIONI SPORTIVE – NOVITA’</a:t>
            </a:r>
          </a:p>
          <a:p>
            <a:pPr algn="ctr">
              <a:lnSpc>
                <a:spcPct val="120000"/>
              </a:lnSpc>
            </a:pPr>
            <a:r>
              <a:rPr lang="it-IT" sz="1800" b="1" spc="-10" dirty="0">
                <a:solidFill>
                  <a:srgbClr val="005F7F"/>
                </a:solidFill>
                <a:effectLst/>
                <a:latin typeface="Arial Narrow" panose="020B0606020202030204" pitchFamily="34" charset="0"/>
                <a:ea typeface="Calibri" panose="020F0502020204030204" pitchFamily="34" charset="0"/>
                <a:cs typeface="HelveticaLTStd-Bold"/>
              </a:rPr>
              <a:t>Martedì 18 giugno 2024</a:t>
            </a:r>
            <a:endParaRPr lang="it-IT" sz="1800" dirty="0">
              <a:solidFill>
                <a:srgbClr val="000000"/>
              </a:solidFill>
              <a:effectLst/>
              <a:latin typeface="Times Regular"/>
              <a:ea typeface="Calibri" panose="020F0502020204030204" pitchFamily="34" charset="0"/>
              <a:cs typeface="Times Regular"/>
            </a:endParaRPr>
          </a:p>
        </p:txBody>
      </p:sp>
      <p:sp>
        <p:nvSpPr>
          <p:cNvPr id="7" name="Sottotitolo 2">
            <a:extLst>
              <a:ext uri="{FF2B5EF4-FFF2-40B4-BE49-F238E27FC236}">
                <a16:creationId xmlns:a16="http://schemas.microsoft.com/office/drawing/2014/main" id="{8B088E56-D919-F08F-4DB9-457C52A2002F}"/>
              </a:ext>
            </a:extLst>
          </p:cNvPr>
          <p:cNvSpPr txBox="1">
            <a:spLocks/>
          </p:cNvSpPr>
          <p:nvPr/>
        </p:nvSpPr>
        <p:spPr>
          <a:xfrm>
            <a:off x="746076" y="3283910"/>
            <a:ext cx="4906044" cy="1344149"/>
          </a:xfrm>
          <a:prstGeom prst="rect">
            <a:avLst/>
          </a:prstGeom>
        </p:spPr>
        <p:txBody>
          <a:bodyPr vert="horz" lIns="91440" tIns="45720" rIns="91440" bIns="45720" rtlCol="0" anchor="ctr">
            <a:normAutofit/>
          </a:bodyPr>
          <a:lst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a:lstStyle>
          <a:p>
            <a:pPr marL="0" indent="0" fontAlgn="auto">
              <a:buNone/>
            </a:pPr>
            <a:r>
              <a:rPr lang="it-IT" b="1" dirty="0">
                <a:solidFill>
                  <a:schemeClr val="accent1">
                    <a:lumMod val="75000"/>
                  </a:schemeClr>
                </a:solidFill>
              </a:rPr>
              <a:t>Andrea Parodi – Dottore Commercialista in Torino</a:t>
            </a:r>
          </a:p>
          <a:p>
            <a:pPr marL="0" indent="0" fontAlgn="auto">
              <a:buNone/>
            </a:pPr>
            <a:endParaRPr lang="it-IT" dirty="0">
              <a:solidFill>
                <a:schemeClr val="accent1">
                  <a:lumMod val="75000"/>
                </a:schemeClr>
              </a:solidFill>
            </a:endParaRPr>
          </a:p>
        </p:txBody>
      </p:sp>
    </p:spTree>
    <p:extLst>
      <p:ext uri="{BB962C8B-B14F-4D97-AF65-F5344CB8AC3E}">
        <p14:creationId xmlns:p14="http://schemas.microsoft.com/office/powerpoint/2010/main" val="209212233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Segnaposto numero diapositiva 5"/>
          <p:cNvSpPr>
            <a:spLocks noGrp="1"/>
          </p:cNvSpPr>
          <p:nvPr>
            <p:ph type="sldNum" sz="quarter" idx="12"/>
          </p:nvPr>
        </p:nvSpPr>
        <p:spPr/>
        <p:txBody>
          <a:bodyPr/>
          <a:lstStyle/>
          <a:p>
            <a:pPr>
              <a:defRPr/>
            </a:pPr>
            <a:fld id="{BFD108AA-5AF3-4D84-BA7B-62C0D322C5C4}" type="slidenum">
              <a:rPr lang="it-IT" smtClean="0"/>
              <a:pPr>
                <a:defRPr/>
              </a:pPr>
              <a:t>10</a:t>
            </a:fld>
            <a:endParaRPr lang="it-IT"/>
          </a:p>
        </p:txBody>
      </p:sp>
      <p:sp>
        <p:nvSpPr>
          <p:cNvPr id="6" name="Rectangle 4">
            <a:extLst>
              <a:ext uri="{FF2B5EF4-FFF2-40B4-BE49-F238E27FC236}">
                <a16:creationId xmlns:a16="http://schemas.microsoft.com/office/drawing/2014/main" id="{F3F140D5-C934-13F2-48E3-83BB7D31430A}"/>
              </a:ext>
            </a:extLst>
          </p:cNvPr>
          <p:cNvSpPr txBox="1">
            <a:spLocks noChangeArrowheads="1"/>
          </p:cNvSpPr>
          <p:nvPr/>
        </p:nvSpPr>
        <p:spPr bwMode="auto">
          <a:xfrm>
            <a:off x="899592" y="2132856"/>
            <a:ext cx="7742237" cy="252028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lnSpc>
                <a:spcPct val="115000"/>
              </a:lnSpc>
              <a:spcAft>
                <a:spcPts val="0"/>
              </a:spcAft>
            </a:pPr>
            <a:br>
              <a:rPr lang="it-IT" sz="2400" b="1" kern="0" dirty="0">
                <a:solidFill>
                  <a:schemeClr val="tx1"/>
                </a:solidFill>
              </a:rPr>
            </a:br>
            <a:br>
              <a:rPr lang="it-IT" sz="2400" b="1" kern="0" dirty="0">
                <a:solidFill>
                  <a:schemeClr val="tx1"/>
                </a:solidFill>
              </a:rPr>
            </a:br>
            <a:r>
              <a:rPr lang="it-IT" sz="2400" b="1" kern="0" dirty="0">
                <a:solidFill>
                  <a:schemeClr val="tx1"/>
                </a:solidFill>
              </a:rPr>
              <a:t>PARTE II</a:t>
            </a:r>
          </a:p>
          <a:p>
            <a:pPr algn="ctr">
              <a:lnSpc>
                <a:spcPct val="115000"/>
              </a:lnSpc>
              <a:spcAft>
                <a:spcPts val="0"/>
              </a:spcAft>
            </a:pPr>
            <a:endParaRPr lang="it-IT" sz="2800" b="1" kern="0" dirty="0">
              <a:solidFill>
                <a:schemeClr val="bg1"/>
              </a:solidFill>
            </a:endParaRPr>
          </a:p>
          <a:p>
            <a:pPr algn="ctr">
              <a:lnSpc>
                <a:spcPct val="115000"/>
              </a:lnSpc>
              <a:spcAft>
                <a:spcPts val="0"/>
              </a:spcAft>
            </a:pPr>
            <a:r>
              <a:rPr lang="it-IT" sz="2800" b="1" kern="0" dirty="0">
                <a:solidFill>
                  <a:schemeClr val="bg1"/>
                </a:solidFill>
              </a:rPr>
              <a:t>LE NOVITÀ PREVISTE DAL DECRETO LEGGE</a:t>
            </a:r>
            <a:br>
              <a:rPr lang="it-IT" sz="2800" b="1" kern="0" dirty="0">
                <a:solidFill>
                  <a:schemeClr val="bg1"/>
                </a:solidFill>
              </a:rPr>
            </a:br>
            <a:r>
              <a:rPr lang="it-IT" sz="2800" b="1" kern="0" dirty="0">
                <a:solidFill>
                  <a:schemeClr val="bg1"/>
                </a:solidFill>
              </a:rPr>
              <a:t>IN MATERIA DI SPORT DEL 31 MAGGIO 2024</a:t>
            </a:r>
            <a:br>
              <a:rPr lang="it-IT" sz="2400" b="1" kern="0" dirty="0"/>
            </a:br>
            <a:br>
              <a:rPr lang="it-IT" sz="2400" b="1" kern="0" dirty="0"/>
            </a:br>
            <a:endParaRPr lang="it-IT" sz="800" b="1" kern="0" dirty="0">
              <a:solidFill>
                <a:schemeClr val="bg1"/>
              </a:solidFill>
            </a:endParaRPr>
          </a:p>
        </p:txBody>
      </p:sp>
    </p:spTree>
    <p:extLst>
      <p:ext uri="{BB962C8B-B14F-4D97-AF65-F5344CB8AC3E}">
        <p14:creationId xmlns:p14="http://schemas.microsoft.com/office/powerpoint/2010/main" val="381730969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RIMBORSO FORFETARIO E IL LIMITE DI EURO 400 MENSILI</a:t>
            </a:r>
          </a:p>
        </p:txBody>
      </p:sp>
      <p:sp>
        <p:nvSpPr>
          <p:cNvPr id="8197" name="Rectangle 7"/>
          <p:cNvSpPr>
            <a:spLocks noGrp="1" noChangeArrowheads="1"/>
          </p:cNvSpPr>
          <p:nvPr>
            <p:ph idx="1"/>
          </p:nvPr>
        </p:nvSpPr>
        <p:spPr>
          <a:xfrm>
            <a:off x="755576" y="1827213"/>
            <a:ext cx="7928049" cy="3834036"/>
          </a:xfrm>
        </p:spPr>
        <p:txBody>
          <a:bodyPr>
            <a:noAutofit/>
          </a:bodyPr>
          <a:lstStyle/>
          <a:p>
            <a:pPr marL="0" indent="-609600" algn="just">
              <a:lnSpc>
                <a:spcPts val="2400"/>
              </a:lnSpc>
              <a:spcBef>
                <a:spcPts val="600"/>
              </a:spcBef>
              <a:spcAft>
                <a:spcPts val="600"/>
              </a:spcAft>
              <a:buNone/>
            </a:pPr>
            <a:r>
              <a:rPr lang="it-IT" sz="1800" u="sng" dirty="0">
                <a:solidFill>
                  <a:schemeClr val="bg1"/>
                </a:solidFill>
              </a:rPr>
              <a:t>Riferimento normativo</a:t>
            </a:r>
            <a:r>
              <a:rPr lang="it-IT" sz="1800" dirty="0">
                <a:solidFill>
                  <a:schemeClr val="bg1"/>
                </a:solidFill>
              </a:rPr>
              <a:t>: </a:t>
            </a:r>
          </a:p>
          <a:p>
            <a:pPr marL="0" indent="-609600" algn="just">
              <a:lnSpc>
                <a:spcPts val="2400"/>
              </a:lnSpc>
              <a:spcBef>
                <a:spcPts val="600"/>
              </a:spcBef>
              <a:spcAft>
                <a:spcPts val="600"/>
              </a:spcAft>
              <a:buNone/>
            </a:pPr>
            <a:r>
              <a:rPr lang="it-IT" sz="1800" dirty="0">
                <a:solidFill>
                  <a:schemeClr val="bg1"/>
                </a:solidFill>
              </a:rPr>
              <a:t>DL del 31 maggio 2024 n. 71 in vigore dal 1^ giugno 2024</a:t>
            </a:r>
          </a:p>
          <a:p>
            <a:pPr marL="0" indent="-609600" algn="just" eaLnBrk="1" hangingPunct="1">
              <a:lnSpc>
                <a:spcPct val="80000"/>
              </a:lnSpc>
              <a:spcBef>
                <a:spcPts val="600"/>
              </a:spcBef>
              <a:spcAft>
                <a:spcPts val="600"/>
              </a:spcAft>
              <a:buFont typeface="Wingdings" pitchFamily="2" charset="2"/>
              <a:buNone/>
            </a:pPr>
            <a:endParaRPr lang="it-IT" sz="1800" dirty="0">
              <a:solidFill>
                <a:schemeClr val="bg1"/>
              </a:solidFill>
            </a:endParaRPr>
          </a:p>
          <a:p>
            <a:pPr marL="0" indent="-609600" algn="just">
              <a:lnSpc>
                <a:spcPts val="2400"/>
              </a:lnSpc>
              <a:spcBef>
                <a:spcPts val="600"/>
              </a:spcBef>
              <a:spcAft>
                <a:spcPts val="600"/>
              </a:spcAft>
              <a:buNone/>
            </a:pPr>
            <a:r>
              <a:rPr lang="it-IT" sz="1800" u="sng" dirty="0">
                <a:solidFill>
                  <a:schemeClr val="bg1"/>
                </a:solidFill>
              </a:rPr>
              <a:t>Sintesi:</a:t>
            </a:r>
          </a:p>
          <a:p>
            <a:pPr marL="0" indent="-609600" algn="just" eaLnBrk="1" hangingPunct="1">
              <a:lnSpc>
                <a:spcPts val="2400"/>
              </a:lnSpc>
              <a:spcBef>
                <a:spcPts val="600"/>
              </a:spcBef>
              <a:spcAft>
                <a:spcPts val="600"/>
              </a:spcAft>
              <a:buNone/>
            </a:pPr>
            <a:r>
              <a:rPr lang="it-IT" sz="1800" dirty="0">
                <a:solidFill>
                  <a:schemeClr val="bg1"/>
                </a:solidFill>
              </a:rPr>
              <a:t>La norma prevede la possibilità di riconoscere rimborsi forfettari </a:t>
            </a:r>
            <a:r>
              <a:rPr lang="it-IT" sz="1800" u="sng" dirty="0">
                <a:solidFill>
                  <a:schemeClr val="bg1"/>
                </a:solidFill>
              </a:rPr>
              <a:t>fino a 400 euro mensili</a:t>
            </a:r>
            <a:r>
              <a:rPr lang="it-IT" sz="1800" dirty="0">
                <a:solidFill>
                  <a:schemeClr val="bg1"/>
                </a:solidFill>
              </a:rPr>
              <a:t>, a determinate condizioni e nel rispetto di una serie di adempimenti, inserisce una figura «particolare» di volontario che, seppure operante al di fuori di un rapporto di scambio, può ricevere emolumenti non commisurati alle spese effettivamente sostenute e documentate in maniera analitica, bensì a forfait.</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11</a:t>
            </a:fld>
            <a:endParaRPr lang="it-IT"/>
          </a:p>
        </p:txBody>
      </p:sp>
    </p:spTree>
    <p:extLst>
      <p:ext uri="{BB962C8B-B14F-4D97-AF65-F5344CB8AC3E}">
        <p14:creationId xmlns:p14="http://schemas.microsoft.com/office/powerpoint/2010/main" val="60829682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RIMBORSO FORFETARIO E IL LIMITE DI EURO 400 MENSILI</a:t>
            </a:r>
          </a:p>
        </p:txBody>
      </p:sp>
      <p:sp>
        <p:nvSpPr>
          <p:cNvPr id="8197" name="Rectangle 7"/>
          <p:cNvSpPr>
            <a:spLocks noGrp="1" noChangeArrowheads="1"/>
          </p:cNvSpPr>
          <p:nvPr>
            <p:ph idx="1"/>
          </p:nvPr>
        </p:nvSpPr>
        <p:spPr>
          <a:xfrm>
            <a:off x="755576" y="1827213"/>
            <a:ext cx="7928049" cy="3834036"/>
          </a:xfrm>
        </p:spPr>
        <p:txBody>
          <a:bodyPr>
            <a:noAutofit/>
          </a:bodyPr>
          <a:lstStyle/>
          <a:p>
            <a:pPr marL="0" indent="-609600" algn="just">
              <a:lnSpc>
                <a:spcPts val="2400"/>
              </a:lnSpc>
              <a:spcBef>
                <a:spcPts val="600"/>
              </a:spcBef>
              <a:spcAft>
                <a:spcPts val="600"/>
              </a:spcAft>
              <a:buNone/>
            </a:pPr>
            <a:r>
              <a:rPr lang="it-IT" sz="1800" dirty="0">
                <a:solidFill>
                  <a:schemeClr val="bg1"/>
                </a:solidFill>
              </a:rPr>
              <a:t>Si tratta di rimborsi che differiscono dal mero rimborso spese a piè di lista </a:t>
            </a:r>
          </a:p>
          <a:p>
            <a:pPr marL="0" indent="-609600" algn="just">
              <a:lnSpc>
                <a:spcPts val="2400"/>
              </a:lnSpc>
              <a:spcBef>
                <a:spcPts val="600"/>
              </a:spcBef>
              <a:spcAft>
                <a:spcPts val="600"/>
              </a:spcAft>
              <a:buAutoNum type="romanLcParenBoth"/>
            </a:pPr>
            <a:r>
              <a:rPr lang="it-IT" sz="1800" dirty="0">
                <a:solidFill>
                  <a:schemeClr val="bg1"/>
                </a:solidFill>
              </a:rPr>
              <a:t>perché non devono essere documentati né analitici, </a:t>
            </a:r>
          </a:p>
          <a:p>
            <a:pPr marL="0" indent="-609600" algn="just">
              <a:lnSpc>
                <a:spcPts val="2400"/>
              </a:lnSpc>
              <a:spcBef>
                <a:spcPts val="600"/>
              </a:spcBef>
              <a:spcAft>
                <a:spcPts val="600"/>
              </a:spcAft>
              <a:buAutoNum type="romanLcParenBoth"/>
            </a:pPr>
            <a:r>
              <a:rPr lang="it-IT" sz="1800" dirty="0">
                <a:solidFill>
                  <a:schemeClr val="bg1"/>
                </a:solidFill>
              </a:rPr>
              <a:t>perché non scontano la limitazione imposta dalla nozione di trasferta (spostamenti al di fuori del comune di residenza del percipiente), potendo essere riconosciuti anche per attività prestate all’interno del proprio comune di residenza.</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12</a:t>
            </a:fld>
            <a:endParaRPr lang="it-IT"/>
          </a:p>
        </p:txBody>
      </p:sp>
    </p:spTree>
    <p:extLst>
      <p:ext uri="{BB962C8B-B14F-4D97-AF65-F5344CB8AC3E}">
        <p14:creationId xmlns:p14="http://schemas.microsoft.com/office/powerpoint/2010/main" val="55338921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RIMBORSO FORFETARIO E IL LIMITE DI EURO 400 MENSILI</a:t>
            </a:r>
          </a:p>
        </p:txBody>
      </p:sp>
      <p:sp>
        <p:nvSpPr>
          <p:cNvPr id="8197" name="Rectangle 7"/>
          <p:cNvSpPr>
            <a:spLocks noGrp="1" noChangeArrowheads="1"/>
          </p:cNvSpPr>
          <p:nvPr>
            <p:ph idx="1"/>
          </p:nvPr>
        </p:nvSpPr>
        <p:spPr>
          <a:xfrm>
            <a:off x="755576" y="1827213"/>
            <a:ext cx="7928049" cy="3834036"/>
          </a:xfrm>
        </p:spPr>
        <p:txBody>
          <a:bodyPr>
            <a:noAutofit/>
          </a:bodyPr>
          <a:lstStyle/>
          <a:p>
            <a:pPr marL="0" indent="-609600" algn="just">
              <a:lnSpc>
                <a:spcPts val="2400"/>
              </a:lnSpc>
              <a:spcBef>
                <a:spcPts val="600"/>
              </a:spcBef>
              <a:spcAft>
                <a:spcPts val="600"/>
              </a:spcAft>
              <a:buNone/>
            </a:pPr>
            <a:r>
              <a:rPr lang="it-IT" sz="1800" dirty="0">
                <a:solidFill>
                  <a:schemeClr val="bg1"/>
                </a:solidFill>
              </a:rPr>
              <a:t>La norma parla di:</a:t>
            </a:r>
          </a:p>
          <a:p>
            <a:pPr marL="0" indent="-609600" algn="just">
              <a:lnSpc>
                <a:spcPts val="2400"/>
              </a:lnSpc>
              <a:spcBef>
                <a:spcPts val="600"/>
              </a:spcBef>
              <a:spcAft>
                <a:spcPts val="600"/>
              </a:spcAft>
              <a:buNone/>
            </a:pPr>
            <a:r>
              <a:rPr lang="it-IT" sz="1800" u="sng" dirty="0">
                <a:solidFill>
                  <a:schemeClr val="bg1"/>
                </a:solidFill>
                <a:effectLst>
                  <a:outerShdw blurRad="38100" dist="38100" dir="2700000" algn="tl">
                    <a:srgbClr val="000000">
                      <a:alpha val="43137"/>
                    </a:srgbClr>
                  </a:outerShdw>
                </a:effectLst>
              </a:rPr>
              <a:t>importi non analitici e non documentati</a:t>
            </a:r>
            <a:r>
              <a:rPr lang="it-IT" sz="1800" dirty="0">
                <a:solidFill>
                  <a:schemeClr val="bg1"/>
                </a:solidFill>
              </a:rPr>
              <a:t>, essendo espressamente qualificati come rimborsi forfettari.</a:t>
            </a:r>
          </a:p>
          <a:p>
            <a:pPr marL="0" indent="-609600" algn="just">
              <a:lnSpc>
                <a:spcPts val="2400"/>
              </a:lnSpc>
              <a:spcBef>
                <a:spcPts val="600"/>
              </a:spcBef>
              <a:spcAft>
                <a:spcPts val="600"/>
              </a:spcAft>
              <a:buNone/>
            </a:pPr>
            <a:r>
              <a:rPr lang="it-IT" sz="1800" dirty="0">
                <a:solidFill>
                  <a:schemeClr val="bg1"/>
                </a:solidFill>
              </a:rPr>
              <a:t>Ma si ritiene che debba trattarsi di somme in qualche modo correlabili o indicativamente riconducibili a un esborso sostenuto dal volontario per le attività svolte. </a:t>
            </a:r>
          </a:p>
          <a:p>
            <a:pPr marL="0" indent="-609600" algn="just">
              <a:lnSpc>
                <a:spcPts val="2400"/>
              </a:lnSpc>
              <a:spcBef>
                <a:spcPts val="600"/>
              </a:spcBef>
              <a:spcAft>
                <a:spcPts val="600"/>
              </a:spcAft>
              <a:buNone/>
            </a:pPr>
            <a:r>
              <a:rPr lang="it-IT" sz="1800" dirty="0">
                <a:solidFill>
                  <a:schemeClr val="bg1"/>
                </a:solidFill>
              </a:rPr>
              <a:t>Nel parlare di rimborso forfetario e di spese sostenute, sembra indicare un comportamento, ovvero un parametro per la determinazione dell’importo da erogare, </a:t>
            </a:r>
            <a:r>
              <a:rPr lang="it-IT" sz="1800" u="sng" dirty="0">
                <a:solidFill>
                  <a:schemeClr val="bg1"/>
                </a:solidFill>
              </a:rPr>
              <a:t>ricordando che tale rimborso è un emolumento non remunerativo e non un corrispettivo della prestazione</a:t>
            </a:r>
            <a:r>
              <a:rPr lang="it-IT" sz="1800" dirty="0">
                <a:solidFill>
                  <a:schemeClr val="bg1"/>
                </a:solidFill>
              </a:rPr>
              <a:t>.</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13</a:t>
            </a:fld>
            <a:endParaRPr lang="it-IT"/>
          </a:p>
        </p:txBody>
      </p:sp>
    </p:spTree>
    <p:extLst>
      <p:ext uri="{BB962C8B-B14F-4D97-AF65-F5344CB8AC3E}">
        <p14:creationId xmlns:p14="http://schemas.microsoft.com/office/powerpoint/2010/main" val="526594763"/>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RIMBORSO FORFETARIO E IL LIMITE DI EURO 400 MENSILI</a:t>
            </a:r>
          </a:p>
        </p:txBody>
      </p:sp>
      <p:sp>
        <p:nvSpPr>
          <p:cNvPr id="8197" name="Rectangle 7"/>
          <p:cNvSpPr>
            <a:spLocks noGrp="1" noChangeArrowheads="1"/>
          </p:cNvSpPr>
          <p:nvPr>
            <p:ph idx="1"/>
          </p:nvPr>
        </p:nvSpPr>
        <p:spPr>
          <a:xfrm>
            <a:off x="755576" y="1827213"/>
            <a:ext cx="7928049" cy="3834036"/>
          </a:xfrm>
        </p:spPr>
        <p:txBody>
          <a:bodyPr>
            <a:noAutofit/>
          </a:bodyPr>
          <a:lstStyle/>
          <a:p>
            <a:pPr marL="0" indent="-609600" algn="just">
              <a:lnSpc>
                <a:spcPts val="2400"/>
              </a:lnSpc>
              <a:spcBef>
                <a:spcPts val="600"/>
              </a:spcBef>
              <a:spcAft>
                <a:spcPts val="600"/>
              </a:spcAft>
              <a:buNone/>
            </a:pPr>
            <a:r>
              <a:rPr lang="it-IT" sz="1800" dirty="0">
                <a:solidFill>
                  <a:schemeClr val="bg1"/>
                </a:solidFill>
              </a:rPr>
              <a:t>Bisogna quindi evitare la corresponsione </a:t>
            </a:r>
            <a:r>
              <a:rPr lang="it-IT" sz="1800" u="sng" dirty="0">
                <a:solidFill>
                  <a:schemeClr val="bg1"/>
                </a:solidFill>
              </a:rPr>
              <a:t>senza criterio</a:t>
            </a:r>
            <a:r>
              <a:rPr lang="it-IT" sz="1800" dirty="0">
                <a:solidFill>
                  <a:schemeClr val="bg1"/>
                </a:solidFill>
              </a:rPr>
              <a:t> di rimborsi mensili di Euro 400,00, perché, seppur correlati </a:t>
            </a:r>
            <a:r>
              <a:rPr lang="it-IT" sz="1800" u="sng" dirty="0">
                <a:solidFill>
                  <a:schemeClr val="bg1"/>
                </a:solidFill>
              </a:rPr>
              <a:t>alle manifestazioni </a:t>
            </a:r>
            <a:r>
              <a:rPr lang="it-IT" sz="1800" dirty="0">
                <a:solidFill>
                  <a:schemeClr val="bg1"/>
                </a:solidFill>
              </a:rPr>
              <a:t>previste dalla norma, potrebbero essere contestati dai verificatori e riqualificati come veri e propri compensi.</a:t>
            </a:r>
          </a:p>
          <a:p>
            <a:pPr marL="0" indent="-609600" algn="just">
              <a:lnSpc>
                <a:spcPts val="2400"/>
              </a:lnSpc>
              <a:spcBef>
                <a:spcPts val="600"/>
              </a:spcBef>
              <a:spcAft>
                <a:spcPts val="600"/>
              </a:spcAft>
              <a:buNone/>
            </a:pPr>
            <a:r>
              <a:rPr lang="it-IT" sz="1800" dirty="0">
                <a:solidFill>
                  <a:schemeClr val="bg1"/>
                </a:solidFill>
              </a:rPr>
              <a:t>Ricordando che questi rimborsi sono previsti per i volontari e che i volontari prestano gratuitamente la propria attività, il rimborso forfetario dovrà essere determinato in misura congrua ed oggettiva  per non configurarsi come compenso.</a:t>
            </a:r>
          </a:p>
          <a:p>
            <a:pPr marL="0" indent="-609600" algn="just">
              <a:lnSpc>
                <a:spcPts val="2400"/>
              </a:lnSpc>
              <a:spcBef>
                <a:spcPts val="600"/>
              </a:spcBef>
              <a:spcAft>
                <a:spcPts val="600"/>
              </a:spcAft>
              <a:buNone/>
            </a:pPr>
            <a:endParaRPr lang="it-IT" sz="1800" dirty="0">
              <a:solidFill>
                <a:schemeClr val="bg1"/>
              </a:solidFill>
            </a:endParaRP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14</a:t>
            </a:fld>
            <a:endParaRPr lang="it-IT"/>
          </a:p>
        </p:txBody>
      </p:sp>
    </p:spTree>
    <p:extLst>
      <p:ext uri="{BB962C8B-B14F-4D97-AF65-F5344CB8AC3E}">
        <p14:creationId xmlns:p14="http://schemas.microsoft.com/office/powerpoint/2010/main" val="411832692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RIMBORSO FORFETARIO E IL LIMITE DI EURO 400 MENSILI</a:t>
            </a:r>
          </a:p>
        </p:txBody>
      </p:sp>
      <p:sp>
        <p:nvSpPr>
          <p:cNvPr id="8197" name="Rectangle 7"/>
          <p:cNvSpPr>
            <a:spLocks noGrp="1" noChangeArrowheads="1"/>
          </p:cNvSpPr>
          <p:nvPr>
            <p:ph idx="1"/>
          </p:nvPr>
        </p:nvSpPr>
        <p:spPr>
          <a:xfrm>
            <a:off x="755576" y="1827213"/>
            <a:ext cx="7928049" cy="3834036"/>
          </a:xfrm>
        </p:spPr>
        <p:txBody>
          <a:bodyPr>
            <a:noAutofit/>
          </a:bodyPr>
          <a:lstStyle/>
          <a:p>
            <a:pPr marL="0" indent="-609600" algn="just">
              <a:lnSpc>
                <a:spcPts val="2400"/>
              </a:lnSpc>
              <a:spcBef>
                <a:spcPts val="600"/>
              </a:spcBef>
              <a:spcAft>
                <a:spcPts val="600"/>
              </a:spcAft>
              <a:buNone/>
            </a:pPr>
            <a:r>
              <a:rPr lang="it-IT" sz="1800" b="1" u="sng" dirty="0">
                <a:solidFill>
                  <a:schemeClr val="bg1"/>
                </a:solidFill>
              </a:rPr>
              <a:t>Quando possono essere erogati?</a:t>
            </a:r>
          </a:p>
          <a:p>
            <a:pPr marL="0" indent="-609600" algn="just">
              <a:lnSpc>
                <a:spcPts val="2400"/>
              </a:lnSpc>
              <a:spcBef>
                <a:spcPts val="600"/>
              </a:spcBef>
              <a:spcAft>
                <a:spcPts val="600"/>
              </a:spcAft>
              <a:buNone/>
            </a:pPr>
            <a:r>
              <a:rPr lang="it-IT" sz="1800" dirty="0">
                <a:solidFill>
                  <a:schemeClr val="bg1"/>
                </a:solidFill>
              </a:rPr>
              <a:t>I rimborsi potranno essere erogati in relazione alle attività rese (dai volontari) in occasione di manifestazioni ed eventi sportivi riconosciuti dalle Federazioni sportive nazionali, dalle Discipline sportive associate, dagli Enti di promozione sportiva, anche paralimpici, dal CONI, dal CIP e dalla società Sport e salute S.p.a.</a:t>
            </a:r>
          </a:p>
          <a:p>
            <a:pPr marL="0" indent="-609600" algn="just">
              <a:lnSpc>
                <a:spcPts val="2400"/>
              </a:lnSpc>
              <a:spcBef>
                <a:spcPts val="600"/>
              </a:spcBef>
              <a:spcAft>
                <a:spcPts val="600"/>
              </a:spcAft>
              <a:buNone/>
            </a:pPr>
            <a:r>
              <a:rPr lang="it-IT" sz="1800" dirty="0">
                <a:solidFill>
                  <a:schemeClr val="bg1"/>
                </a:solidFill>
              </a:rPr>
              <a:t>La prestazione del volontario è generica, quindi non deve per forza essere una mansione di natura sportiva.</a:t>
            </a:r>
          </a:p>
          <a:p>
            <a:pPr marL="0" indent="-609600" algn="just">
              <a:lnSpc>
                <a:spcPts val="2400"/>
              </a:lnSpc>
              <a:spcBef>
                <a:spcPts val="600"/>
              </a:spcBef>
              <a:spcAft>
                <a:spcPts val="600"/>
              </a:spcAft>
              <a:buNone/>
            </a:pPr>
            <a:endParaRPr lang="it-IT" sz="1800" dirty="0">
              <a:solidFill>
                <a:schemeClr val="bg1"/>
              </a:solidFill>
            </a:endParaRP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15</a:t>
            </a:fld>
            <a:endParaRPr lang="it-IT"/>
          </a:p>
        </p:txBody>
      </p:sp>
    </p:spTree>
    <p:extLst>
      <p:ext uri="{BB962C8B-B14F-4D97-AF65-F5344CB8AC3E}">
        <p14:creationId xmlns:p14="http://schemas.microsoft.com/office/powerpoint/2010/main" val="258299970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RIMBORSO FORFETARIO E IL LIMITE DI EURO 400 MENSILI</a:t>
            </a:r>
          </a:p>
        </p:txBody>
      </p:sp>
      <p:sp>
        <p:nvSpPr>
          <p:cNvPr id="8197" name="Rectangle 7"/>
          <p:cNvSpPr>
            <a:spLocks noGrp="1" noChangeArrowheads="1"/>
          </p:cNvSpPr>
          <p:nvPr>
            <p:ph idx="1"/>
          </p:nvPr>
        </p:nvSpPr>
        <p:spPr>
          <a:xfrm>
            <a:off x="755576" y="1827213"/>
            <a:ext cx="7928049" cy="3834036"/>
          </a:xfrm>
        </p:spPr>
        <p:txBody>
          <a:bodyPr>
            <a:noAutofit/>
          </a:bodyPr>
          <a:lstStyle/>
          <a:p>
            <a:pPr marL="0" indent="-609600" algn="just">
              <a:lnSpc>
                <a:spcPts val="2400"/>
              </a:lnSpc>
              <a:spcBef>
                <a:spcPts val="600"/>
              </a:spcBef>
              <a:spcAft>
                <a:spcPts val="600"/>
              </a:spcAft>
              <a:buNone/>
            </a:pPr>
            <a:r>
              <a:rPr lang="it-IT" sz="1800" b="1" u="sng" dirty="0">
                <a:solidFill>
                  <a:schemeClr val="bg1"/>
                </a:solidFill>
              </a:rPr>
              <a:t>Formalità necessarie</a:t>
            </a:r>
          </a:p>
          <a:p>
            <a:pPr marL="0" indent="-609600" algn="just">
              <a:lnSpc>
                <a:spcPts val="2400"/>
              </a:lnSpc>
              <a:spcBef>
                <a:spcPts val="600"/>
              </a:spcBef>
              <a:spcAft>
                <a:spcPts val="600"/>
              </a:spcAft>
              <a:buNone/>
            </a:pPr>
            <a:r>
              <a:rPr lang="it-IT" sz="1800" dirty="0">
                <a:solidFill>
                  <a:schemeClr val="bg1"/>
                </a:solidFill>
              </a:rPr>
              <a:t>La norma impone, come condizione per l’utilizzo del rimborso forfettario, </a:t>
            </a:r>
            <a:r>
              <a:rPr lang="it-IT" sz="1800" u="sng" dirty="0">
                <a:solidFill>
                  <a:schemeClr val="bg1"/>
                </a:solidFill>
              </a:rPr>
              <a:t>di deliberare sulle tipologie di spese </a:t>
            </a:r>
            <a:r>
              <a:rPr lang="it-IT" sz="1800" dirty="0">
                <a:solidFill>
                  <a:schemeClr val="bg1"/>
                </a:solidFill>
              </a:rPr>
              <a:t>e sulle attività di volontariato per le quali è ammessa tale modalità di rimborso. </a:t>
            </a:r>
          </a:p>
          <a:p>
            <a:pPr marL="0" indent="-609600" algn="just">
              <a:lnSpc>
                <a:spcPts val="2400"/>
              </a:lnSpc>
              <a:spcBef>
                <a:spcPts val="600"/>
              </a:spcBef>
              <a:spcAft>
                <a:spcPts val="600"/>
              </a:spcAft>
              <a:buNone/>
            </a:pPr>
            <a:r>
              <a:rPr lang="it-IT" sz="1800" dirty="0">
                <a:solidFill>
                  <a:schemeClr val="bg1"/>
                </a:solidFill>
              </a:rPr>
              <a:t>Ma a chi compete l’adozione della delibera?</a:t>
            </a:r>
          </a:p>
          <a:p>
            <a:pPr marL="0" indent="-609600" algn="just">
              <a:lnSpc>
                <a:spcPts val="2400"/>
              </a:lnSpc>
              <a:spcBef>
                <a:spcPts val="600"/>
              </a:spcBef>
              <a:spcAft>
                <a:spcPts val="600"/>
              </a:spcAft>
              <a:buNone/>
            </a:pPr>
            <a:r>
              <a:rPr lang="it-IT" sz="1800" dirty="0">
                <a:solidFill>
                  <a:schemeClr val="bg1"/>
                </a:solidFill>
              </a:rPr>
              <a:t>Alla singola asd/ssd o agli organismi affilianti/Federazione di riferimento? </a:t>
            </a:r>
          </a:p>
          <a:p>
            <a:pPr marL="0" indent="-609600" algn="just">
              <a:lnSpc>
                <a:spcPts val="2400"/>
              </a:lnSpc>
              <a:spcBef>
                <a:spcPts val="600"/>
              </a:spcBef>
              <a:spcAft>
                <a:spcPts val="600"/>
              </a:spcAft>
              <a:buNone/>
            </a:pPr>
            <a:r>
              <a:rPr lang="it-IT" sz="1800" dirty="0">
                <a:solidFill>
                  <a:schemeClr val="bg1"/>
                </a:solidFill>
              </a:rPr>
              <a:t>Si ritiene che i criteri di determinazione del valore dei rimborsi debbano essere chiari, comprendere tutte le casistiche potenziali riferibili ai volontari dell’ente (in funzione della sua attività).</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16</a:t>
            </a:fld>
            <a:endParaRPr lang="it-IT"/>
          </a:p>
        </p:txBody>
      </p:sp>
    </p:spTree>
    <p:extLst>
      <p:ext uri="{BB962C8B-B14F-4D97-AF65-F5344CB8AC3E}">
        <p14:creationId xmlns:p14="http://schemas.microsoft.com/office/powerpoint/2010/main" val="3614691910"/>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RIMBORSO FORFETARIO E IL LIMITE DI EURO 400 MENSILI</a:t>
            </a:r>
          </a:p>
        </p:txBody>
      </p:sp>
      <p:sp>
        <p:nvSpPr>
          <p:cNvPr id="8197" name="Rectangle 7"/>
          <p:cNvSpPr>
            <a:spLocks noGrp="1" noChangeArrowheads="1"/>
          </p:cNvSpPr>
          <p:nvPr>
            <p:ph idx="1"/>
          </p:nvPr>
        </p:nvSpPr>
        <p:spPr>
          <a:xfrm>
            <a:off x="755576" y="1827213"/>
            <a:ext cx="7928049" cy="3834036"/>
          </a:xfrm>
        </p:spPr>
        <p:txBody>
          <a:bodyPr>
            <a:noAutofit/>
          </a:bodyPr>
          <a:lstStyle/>
          <a:p>
            <a:pPr marL="0" indent="-609600" algn="just">
              <a:lnSpc>
                <a:spcPts val="2400"/>
              </a:lnSpc>
              <a:spcBef>
                <a:spcPts val="600"/>
              </a:spcBef>
              <a:spcAft>
                <a:spcPts val="600"/>
              </a:spcAft>
              <a:buNone/>
            </a:pPr>
            <a:r>
              <a:rPr lang="it-IT" sz="1800" b="1" u="sng" dirty="0">
                <a:solidFill>
                  <a:schemeClr val="bg1"/>
                </a:solidFill>
              </a:rPr>
              <a:t>RASD</a:t>
            </a:r>
          </a:p>
          <a:p>
            <a:pPr marL="0" indent="-609600" algn="just">
              <a:lnSpc>
                <a:spcPts val="2400"/>
              </a:lnSpc>
              <a:spcBef>
                <a:spcPts val="600"/>
              </a:spcBef>
              <a:spcAft>
                <a:spcPts val="600"/>
              </a:spcAft>
              <a:buAutoNum type="arabicPeriod"/>
            </a:pPr>
            <a:r>
              <a:rPr lang="it-IT" sz="1800" dirty="0">
                <a:solidFill>
                  <a:schemeClr val="bg1"/>
                </a:solidFill>
              </a:rPr>
              <a:t>Obbligo di comunicazione nominativa del volontario</a:t>
            </a:r>
          </a:p>
          <a:p>
            <a:pPr marL="0" indent="-609600" algn="just">
              <a:lnSpc>
                <a:spcPts val="2400"/>
              </a:lnSpc>
              <a:spcBef>
                <a:spcPts val="600"/>
              </a:spcBef>
              <a:spcAft>
                <a:spcPts val="600"/>
              </a:spcAft>
              <a:buAutoNum type="arabicPeriod"/>
            </a:pPr>
            <a:r>
              <a:rPr lang="it-IT" sz="1800" dirty="0">
                <a:solidFill>
                  <a:schemeClr val="bg1"/>
                </a:solidFill>
              </a:rPr>
              <a:t>Indicazione dell’importo corrisposto</a:t>
            </a:r>
          </a:p>
          <a:p>
            <a:pPr marL="0" indent="-609600" algn="just">
              <a:lnSpc>
                <a:spcPts val="2400"/>
              </a:lnSpc>
              <a:spcBef>
                <a:spcPts val="600"/>
              </a:spcBef>
              <a:spcAft>
                <a:spcPts val="600"/>
              </a:spcAft>
              <a:buAutoNum type="arabicPeriod"/>
            </a:pPr>
            <a:r>
              <a:rPr lang="it-IT" sz="1800" dirty="0">
                <a:solidFill>
                  <a:schemeClr val="bg1"/>
                </a:solidFill>
              </a:rPr>
              <a:t>Sezione ad hoc del RASD</a:t>
            </a:r>
          </a:p>
          <a:p>
            <a:pPr marL="0" indent="-609600" algn="just">
              <a:lnSpc>
                <a:spcPts val="2400"/>
              </a:lnSpc>
              <a:spcBef>
                <a:spcPts val="600"/>
              </a:spcBef>
              <a:spcAft>
                <a:spcPts val="600"/>
              </a:spcAft>
              <a:buAutoNum type="arabicPeriod"/>
            </a:pPr>
            <a:r>
              <a:rPr lang="it-IT" sz="1800" dirty="0">
                <a:solidFill>
                  <a:schemeClr val="bg1"/>
                </a:solidFill>
              </a:rPr>
              <a:t>Entro la fine del mese successivo al trimestre in cui sono state svolte le manifestazioni (non per forza coincidenza con la data di erogazione del rimborso)</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17</a:t>
            </a:fld>
            <a:endParaRPr lang="it-IT"/>
          </a:p>
        </p:txBody>
      </p:sp>
    </p:spTree>
    <p:extLst>
      <p:ext uri="{BB962C8B-B14F-4D97-AF65-F5344CB8AC3E}">
        <p14:creationId xmlns:p14="http://schemas.microsoft.com/office/powerpoint/2010/main" val="1809170964"/>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RIMBORSO FORFETARIO E IL LIMITE DI EURO 400 MENSILI</a:t>
            </a:r>
          </a:p>
        </p:txBody>
      </p:sp>
      <p:sp>
        <p:nvSpPr>
          <p:cNvPr id="8197" name="Rectangle 7"/>
          <p:cNvSpPr>
            <a:spLocks noGrp="1" noChangeArrowheads="1"/>
          </p:cNvSpPr>
          <p:nvPr>
            <p:ph idx="1"/>
          </p:nvPr>
        </p:nvSpPr>
        <p:spPr>
          <a:xfrm>
            <a:off x="755576" y="1827213"/>
            <a:ext cx="7928049" cy="3834036"/>
          </a:xfrm>
        </p:spPr>
        <p:txBody>
          <a:bodyPr>
            <a:noAutofit/>
          </a:bodyPr>
          <a:lstStyle/>
          <a:p>
            <a:pPr marL="0" indent="-609600" algn="just">
              <a:lnSpc>
                <a:spcPts val="2400"/>
              </a:lnSpc>
              <a:spcBef>
                <a:spcPts val="600"/>
              </a:spcBef>
              <a:spcAft>
                <a:spcPts val="600"/>
              </a:spcAft>
              <a:buNone/>
            </a:pPr>
            <a:r>
              <a:rPr lang="it-IT" sz="1800" b="1" u="sng" dirty="0">
                <a:solidFill>
                  <a:schemeClr val="bg1"/>
                </a:solidFill>
              </a:rPr>
              <a:t>Trattamento fiscale</a:t>
            </a:r>
          </a:p>
          <a:p>
            <a:pPr marL="0" indent="-609600" algn="just">
              <a:lnSpc>
                <a:spcPts val="2400"/>
              </a:lnSpc>
              <a:spcBef>
                <a:spcPts val="600"/>
              </a:spcBef>
              <a:spcAft>
                <a:spcPts val="600"/>
              </a:spcAft>
              <a:buAutoNum type="arabicPeriod"/>
            </a:pPr>
            <a:r>
              <a:rPr lang="it-IT" sz="1800" dirty="0">
                <a:solidFill>
                  <a:schemeClr val="bg1"/>
                </a:solidFill>
              </a:rPr>
              <a:t>I rimborsi forfetari non costituiscono reddito</a:t>
            </a:r>
          </a:p>
          <a:p>
            <a:pPr marL="0" indent="-609600" algn="just">
              <a:lnSpc>
                <a:spcPts val="2400"/>
              </a:lnSpc>
              <a:spcBef>
                <a:spcPts val="600"/>
              </a:spcBef>
              <a:spcAft>
                <a:spcPts val="600"/>
              </a:spcAft>
              <a:buAutoNum type="arabicPeriod"/>
            </a:pPr>
            <a:r>
              <a:rPr lang="it-IT" sz="1800" dirty="0">
                <a:solidFill>
                  <a:schemeClr val="bg1"/>
                </a:solidFill>
              </a:rPr>
              <a:t>Sono però rilevanti per determinare l’eventuale superamento delle soglie di esenzione (Euro 5.000)</a:t>
            </a:r>
          </a:p>
          <a:p>
            <a:pPr marL="0" indent="-609600" algn="just">
              <a:lnSpc>
                <a:spcPts val="2400"/>
              </a:lnSpc>
              <a:spcBef>
                <a:spcPts val="600"/>
              </a:spcBef>
              <a:spcAft>
                <a:spcPts val="600"/>
              </a:spcAft>
              <a:buAutoNum type="arabicPeriod"/>
            </a:pPr>
            <a:r>
              <a:rPr lang="it-IT" sz="1800" dirty="0">
                <a:solidFill>
                  <a:schemeClr val="bg1"/>
                </a:solidFill>
              </a:rPr>
              <a:t>Costituiscono base imponibile previdenziale al superamento dei limiti di esenzione.</a:t>
            </a:r>
          </a:p>
          <a:p>
            <a:pPr marL="0" indent="0" algn="just">
              <a:lnSpc>
                <a:spcPts val="2400"/>
              </a:lnSpc>
              <a:spcBef>
                <a:spcPts val="600"/>
              </a:spcBef>
              <a:spcAft>
                <a:spcPts val="600"/>
              </a:spcAft>
              <a:buNone/>
            </a:pPr>
            <a:r>
              <a:rPr lang="it-IT" sz="1800" u="sng" dirty="0">
                <a:solidFill>
                  <a:schemeClr val="bg1"/>
                </a:solidFill>
              </a:rPr>
              <a:t>Si ricorda che il volontario di un ente sportivo non può percepire compensi dal medesimo ente sportivo</a:t>
            </a:r>
            <a:r>
              <a:rPr lang="it-IT" sz="1800" dirty="0">
                <a:solidFill>
                  <a:schemeClr val="bg1"/>
                </a:solidFill>
              </a:rPr>
              <a:t>.</a:t>
            </a:r>
          </a:p>
          <a:p>
            <a:pPr marL="0" indent="0" algn="just">
              <a:lnSpc>
                <a:spcPts val="2400"/>
              </a:lnSpc>
              <a:spcBef>
                <a:spcPts val="600"/>
              </a:spcBef>
              <a:spcAft>
                <a:spcPts val="600"/>
              </a:spcAft>
              <a:buNone/>
            </a:pPr>
            <a:r>
              <a:rPr lang="it-IT" sz="1800" dirty="0">
                <a:solidFill>
                  <a:schemeClr val="bg1"/>
                </a:solidFill>
              </a:rPr>
              <a:t>Per cui quanto sopra è riferimento al caso di volontari presso un ente e lavoratori presso altri enti sportivi.</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18</a:t>
            </a:fld>
            <a:endParaRPr lang="it-IT"/>
          </a:p>
        </p:txBody>
      </p:sp>
    </p:spTree>
    <p:extLst>
      <p:ext uri="{BB962C8B-B14F-4D97-AF65-F5344CB8AC3E}">
        <p14:creationId xmlns:p14="http://schemas.microsoft.com/office/powerpoint/2010/main" val="204124209"/>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 RIMBORSI</a:t>
            </a:r>
            <a:br>
              <a:rPr lang="it-IT" sz="3200" dirty="0"/>
            </a:br>
            <a:r>
              <a:rPr lang="it-IT" sz="3200" dirty="0"/>
              <a:t>A PIE’ DI LISTA/ANALITICI</a:t>
            </a:r>
          </a:p>
        </p:txBody>
      </p:sp>
      <p:sp>
        <p:nvSpPr>
          <p:cNvPr id="8197" name="Rectangle 7"/>
          <p:cNvSpPr>
            <a:spLocks noGrp="1" noChangeArrowheads="1"/>
          </p:cNvSpPr>
          <p:nvPr>
            <p:ph idx="1"/>
          </p:nvPr>
        </p:nvSpPr>
        <p:spPr>
          <a:xfrm>
            <a:off x="755576" y="1827213"/>
            <a:ext cx="7928049" cy="3834036"/>
          </a:xfrm>
        </p:spPr>
        <p:txBody>
          <a:bodyPr>
            <a:noAutofit/>
          </a:bodyPr>
          <a:lstStyle/>
          <a:p>
            <a:pPr marL="0" indent="0" algn="just">
              <a:lnSpc>
                <a:spcPts val="2400"/>
              </a:lnSpc>
              <a:spcBef>
                <a:spcPts val="600"/>
              </a:spcBef>
              <a:spcAft>
                <a:spcPts val="600"/>
              </a:spcAft>
              <a:buNone/>
            </a:pPr>
            <a:r>
              <a:rPr lang="it-IT" sz="1800" dirty="0">
                <a:solidFill>
                  <a:schemeClr val="bg1"/>
                </a:solidFill>
              </a:rPr>
              <a:t>Resta sempre in vigore la normativa generale del rimborso spese analitico/piè di lista, valido sia per i lavoratori sportivi sia per i volontari.</a:t>
            </a:r>
          </a:p>
          <a:p>
            <a:pPr marL="0" indent="0" algn="just">
              <a:lnSpc>
                <a:spcPts val="2400"/>
              </a:lnSpc>
              <a:spcBef>
                <a:spcPts val="600"/>
              </a:spcBef>
              <a:spcAft>
                <a:spcPts val="600"/>
              </a:spcAft>
              <a:buNone/>
            </a:pPr>
            <a:r>
              <a:rPr lang="it-IT" sz="1800" dirty="0">
                <a:solidFill>
                  <a:schemeClr val="bg1"/>
                </a:solidFill>
              </a:rPr>
              <a:t>Il rimborso a piè di lista prevede che il lavoratore/volontario presenti un documento (nota spese) di riepilogo con tutte le spese sostenute e documentate da idoneo documento giustificativo.</a:t>
            </a:r>
          </a:p>
          <a:p>
            <a:pPr marL="0" indent="0" algn="just">
              <a:lnSpc>
                <a:spcPts val="2400"/>
              </a:lnSpc>
              <a:spcBef>
                <a:spcPts val="600"/>
              </a:spcBef>
              <a:spcAft>
                <a:spcPts val="600"/>
              </a:spcAft>
              <a:buNone/>
            </a:pPr>
            <a:r>
              <a:rPr lang="it-IT" sz="1800" dirty="0">
                <a:solidFill>
                  <a:schemeClr val="bg1"/>
                </a:solidFill>
              </a:rPr>
              <a:t>I rimborsi km, determinati sulla base dei coefficienti desunti dalle tabelle ACI (per la tipologia di auto utilizzata), includono anche il costo del carburante e possono essere conteggiati solo per spostamenti tra il comune di sede delle ente sportivo e quello di trasferta.</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19</a:t>
            </a:fld>
            <a:endParaRPr lang="it-IT"/>
          </a:p>
        </p:txBody>
      </p:sp>
    </p:spTree>
    <p:extLst>
      <p:ext uri="{BB962C8B-B14F-4D97-AF65-F5344CB8AC3E}">
        <p14:creationId xmlns:p14="http://schemas.microsoft.com/office/powerpoint/2010/main" val="71213742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Segnaposto numero diapositiva 5"/>
          <p:cNvSpPr>
            <a:spLocks noGrp="1"/>
          </p:cNvSpPr>
          <p:nvPr>
            <p:ph type="sldNum" sz="quarter" idx="12"/>
          </p:nvPr>
        </p:nvSpPr>
        <p:spPr/>
        <p:txBody>
          <a:bodyPr/>
          <a:lstStyle/>
          <a:p>
            <a:pPr>
              <a:defRPr/>
            </a:pPr>
            <a:fld id="{BFD108AA-5AF3-4D84-BA7B-62C0D322C5C4}" type="slidenum">
              <a:rPr lang="it-IT" smtClean="0"/>
              <a:pPr>
                <a:defRPr/>
              </a:pPr>
              <a:t>2</a:t>
            </a:fld>
            <a:endParaRPr lang="it-IT"/>
          </a:p>
        </p:txBody>
      </p:sp>
      <p:sp>
        <p:nvSpPr>
          <p:cNvPr id="6" name="Rectangle 4">
            <a:extLst>
              <a:ext uri="{FF2B5EF4-FFF2-40B4-BE49-F238E27FC236}">
                <a16:creationId xmlns:a16="http://schemas.microsoft.com/office/drawing/2014/main" id="{F3F140D5-C934-13F2-48E3-83BB7D31430A}"/>
              </a:ext>
            </a:extLst>
          </p:cNvPr>
          <p:cNvSpPr txBox="1">
            <a:spLocks noChangeArrowheads="1"/>
          </p:cNvSpPr>
          <p:nvPr/>
        </p:nvSpPr>
        <p:spPr bwMode="auto">
          <a:xfrm>
            <a:off x="458505" y="2060848"/>
            <a:ext cx="7742237" cy="252028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lnSpc>
                <a:spcPct val="115000"/>
              </a:lnSpc>
              <a:spcAft>
                <a:spcPts val="0"/>
              </a:spcAft>
            </a:pPr>
            <a:br>
              <a:rPr lang="it-IT" sz="2400" b="1" kern="0" dirty="0">
                <a:solidFill>
                  <a:schemeClr val="tx1"/>
                </a:solidFill>
              </a:rPr>
            </a:br>
            <a:br>
              <a:rPr lang="it-IT" sz="2400" b="1" kern="0" dirty="0">
                <a:solidFill>
                  <a:schemeClr val="tx1"/>
                </a:solidFill>
              </a:rPr>
            </a:br>
            <a:r>
              <a:rPr lang="it-IT" sz="2400" b="1" kern="0" dirty="0">
                <a:solidFill>
                  <a:schemeClr val="tx1"/>
                </a:solidFill>
              </a:rPr>
              <a:t>PARTE I</a:t>
            </a:r>
          </a:p>
          <a:p>
            <a:pPr algn="ctr">
              <a:lnSpc>
                <a:spcPct val="115000"/>
              </a:lnSpc>
              <a:spcAft>
                <a:spcPts val="0"/>
              </a:spcAft>
            </a:pPr>
            <a:endParaRPr lang="it-IT" sz="2800" b="1" kern="0" dirty="0">
              <a:solidFill>
                <a:schemeClr val="bg1"/>
              </a:solidFill>
            </a:endParaRPr>
          </a:p>
          <a:p>
            <a:pPr algn="ctr">
              <a:lnSpc>
                <a:spcPct val="115000"/>
              </a:lnSpc>
              <a:spcAft>
                <a:spcPts val="0"/>
              </a:spcAft>
            </a:pPr>
            <a:r>
              <a:rPr lang="it-IT" sz="2800" b="1" kern="0" dirty="0">
                <a:solidFill>
                  <a:schemeClr val="bg1"/>
                </a:solidFill>
              </a:rPr>
              <a:t>CCNL PER I LAVORATORI DELLO SPORT: ASPETTI PECULIARI DELLE COLLABORAZIONI SPORTIVE</a:t>
            </a:r>
            <a:br>
              <a:rPr lang="it-IT" sz="2400" b="1" kern="0" dirty="0"/>
            </a:br>
            <a:br>
              <a:rPr lang="it-IT" sz="2400" b="1" kern="0" dirty="0"/>
            </a:br>
            <a:endParaRPr lang="it-IT" sz="800" b="1" kern="0" dirty="0">
              <a:solidFill>
                <a:schemeClr val="bg1"/>
              </a:solidFill>
            </a:endParaRPr>
          </a:p>
        </p:txBody>
      </p:sp>
    </p:spTree>
    <p:extLst>
      <p:ext uri="{BB962C8B-B14F-4D97-AF65-F5344CB8AC3E}">
        <p14:creationId xmlns:p14="http://schemas.microsoft.com/office/powerpoint/2010/main" val="167275598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COLLABORATORI DIPENDENTI PUBBLICI</a:t>
            </a:r>
          </a:p>
        </p:txBody>
      </p:sp>
      <p:sp>
        <p:nvSpPr>
          <p:cNvPr id="8197" name="Rectangle 7"/>
          <p:cNvSpPr>
            <a:spLocks noGrp="1" noChangeArrowheads="1"/>
          </p:cNvSpPr>
          <p:nvPr>
            <p:ph idx="1"/>
          </p:nvPr>
        </p:nvSpPr>
        <p:spPr>
          <a:xfrm>
            <a:off x="755576" y="1827212"/>
            <a:ext cx="7928049" cy="4518111"/>
          </a:xfrm>
        </p:spPr>
        <p:txBody>
          <a:bodyPr>
            <a:noAutofit/>
          </a:bodyPr>
          <a:lstStyle/>
          <a:p>
            <a:pPr marL="0" indent="-609600" algn="just">
              <a:lnSpc>
                <a:spcPts val="2400"/>
              </a:lnSpc>
              <a:spcBef>
                <a:spcPts val="600"/>
              </a:spcBef>
              <a:spcAft>
                <a:spcPts val="600"/>
              </a:spcAft>
              <a:buNone/>
            </a:pPr>
            <a:r>
              <a:rPr lang="it-IT" sz="2000" b="1" u="sng" dirty="0">
                <a:solidFill>
                  <a:schemeClr val="bg1"/>
                </a:solidFill>
              </a:rPr>
              <a:t>Novità</a:t>
            </a:r>
          </a:p>
          <a:p>
            <a:pPr marL="0" indent="-609600" algn="just">
              <a:lnSpc>
                <a:spcPts val="2400"/>
              </a:lnSpc>
              <a:spcBef>
                <a:spcPts val="600"/>
              </a:spcBef>
              <a:spcAft>
                <a:spcPts val="600"/>
              </a:spcAft>
              <a:buAutoNum type="arabicPeriod"/>
            </a:pPr>
            <a:r>
              <a:rPr lang="it-IT" sz="1800" dirty="0">
                <a:solidFill>
                  <a:schemeClr val="bg1"/>
                </a:solidFill>
              </a:rPr>
              <a:t>non è più obbligatorio richiedere l’autorizzazione, relativamente alle prestazioni di lavoro sportivo, fino alla soglia di Euro 5.000;</a:t>
            </a:r>
          </a:p>
          <a:p>
            <a:pPr marL="0" indent="-609600" algn="just">
              <a:lnSpc>
                <a:spcPts val="2400"/>
              </a:lnSpc>
              <a:spcBef>
                <a:spcPts val="600"/>
              </a:spcBef>
              <a:spcAft>
                <a:spcPts val="600"/>
              </a:spcAft>
              <a:buAutoNum type="arabicPeriod"/>
            </a:pPr>
            <a:r>
              <a:rPr lang="it-IT" sz="1800" dirty="0">
                <a:solidFill>
                  <a:schemeClr val="bg1"/>
                </a:solidFill>
              </a:rPr>
              <a:t>sarà quindi necessaria solo una «comunicazione preventiva»;</a:t>
            </a:r>
          </a:p>
          <a:p>
            <a:pPr marL="0" indent="-609600" algn="just">
              <a:lnSpc>
                <a:spcPts val="2400"/>
              </a:lnSpc>
              <a:spcBef>
                <a:spcPts val="600"/>
              </a:spcBef>
              <a:spcAft>
                <a:spcPts val="600"/>
              </a:spcAft>
              <a:buFont typeface="Wingdings 3" panose="05040102010807070707" pitchFamily="18" charset="2"/>
              <a:buAutoNum type="arabicPeriod"/>
            </a:pPr>
            <a:r>
              <a:rPr lang="it-IT" sz="1800" dirty="0">
                <a:solidFill>
                  <a:schemeClr val="bg1"/>
                </a:solidFill>
              </a:rPr>
              <a:t>solo per l’attività sportiva dei pubblici dipendenti «superiore alla soglia di euro 5.000 annui» è necessaria l’autorizzazione dell’Amministrazione di appartenenza;</a:t>
            </a:r>
          </a:p>
          <a:p>
            <a:pPr marL="0" indent="-609600" algn="just">
              <a:lnSpc>
                <a:spcPts val="2400"/>
              </a:lnSpc>
              <a:spcBef>
                <a:spcPts val="600"/>
              </a:spcBef>
              <a:spcAft>
                <a:spcPts val="600"/>
              </a:spcAft>
              <a:buFont typeface="Wingdings 3" panose="05040102010807070707" pitchFamily="18" charset="2"/>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chemeClr val="bg1"/>
                </a:solidFill>
              </a:rPr>
              <a:t>Il nuovo comma 11 dell’art 53 prevede che i soggetti pubblici o privati  che erogano compensi a dipendenti pubblici per gli incarichi sono   tenuti   a   dare   comunicazione all'amministrazione   di   appartenenza  dei  dipendenti  stessi  dei compensi erogati nell'anno precedente </a:t>
            </a:r>
            <a:r>
              <a:rPr lang="it-IT" sz="1800" u="sng" dirty="0">
                <a:solidFill>
                  <a:schemeClr val="bg1"/>
                </a:solidFill>
              </a:rPr>
              <a:t>entro i trenta giorni successivi alla fine di ciascun anno di riferimento, in un’unica soluzione, ovvero alla cessazione del relativo rapporto di lavoro se intervenuta precedentemente.</a:t>
            </a:r>
          </a:p>
          <a:p>
            <a:pPr marL="0" indent="-609600" algn="just">
              <a:lnSpc>
                <a:spcPts val="2400"/>
              </a:lnSpc>
              <a:spcBef>
                <a:spcPts val="600"/>
              </a:spcBef>
              <a:spcAft>
                <a:spcPts val="600"/>
              </a:spcAft>
              <a:buFont typeface="Wingdings 3" panose="05040102010807070707" pitchFamily="18" charset="2"/>
              <a:buAutoNum type="arabicPeriod"/>
            </a:pPr>
            <a:endParaRPr lang="it-IT" sz="1800" dirty="0">
              <a:solidFill>
                <a:schemeClr val="bg1"/>
              </a:solidFill>
            </a:endParaRP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20</a:t>
            </a:fld>
            <a:endParaRPr lang="it-IT"/>
          </a:p>
        </p:txBody>
      </p:sp>
    </p:spTree>
    <p:extLst>
      <p:ext uri="{BB962C8B-B14F-4D97-AF65-F5344CB8AC3E}">
        <p14:creationId xmlns:p14="http://schemas.microsoft.com/office/powerpoint/2010/main" val="79566653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LAVORATORE SPORTIVO POST RIFORMA</a:t>
            </a:r>
          </a:p>
        </p:txBody>
      </p:sp>
      <p:sp>
        <p:nvSpPr>
          <p:cNvPr id="8197" name="Rectangle 7"/>
          <p:cNvSpPr>
            <a:spLocks noGrp="1" noChangeArrowheads="1"/>
          </p:cNvSpPr>
          <p:nvPr>
            <p:ph idx="1"/>
          </p:nvPr>
        </p:nvSpPr>
        <p:spPr>
          <a:xfrm>
            <a:off x="755576" y="1827213"/>
            <a:ext cx="7928049" cy="3834036"/>
          </a:xfrm>
        </p:spPr>
        <p:txBody>
          <a:bodyPr>
            <a:noAutofit/>
          </a:bodyPr>
          <a:lstStyle/>
          <a:p>
            <a:pPr algn="just"/>
            <a:r>
              <a:rPr lang="it-IT" sz="1600" cap="none" dirty="0"/>
              <a:t>Dal 1 luglio 2023, sono considerati «lavoratori sportivi» le seguenti figure: </a:t>
            </a:r>
          </a:p>
          <a:p>
            <a:pPr marL="540000" indent="-324000" algn="just">
              <a:spcBef>
                <a:spcPts val="600"/>
              </a:spcBef>
              <a:spcAft>
                <a:spcPts val="600"/>
              </a:spcAft>
              <a:buFont typeface="Arial" panose="020B0604020202020204" pitchFamily="34" charset="0"/>
              <a:buChar char="•"/>
            </a:pPr>
            <a:r>
              <a:rPr lang="it-IT" sz="1600" cap="none" dirty="0"/>
              <a:t>l'atleta,</a:t>
            </a:r>
          </a:p>
          <a:p>
            <a:pPr marL="540000" indent="-324000" algn="just">
              <a:spcBef>
                <a:spcPts val="600"/>
              </a:spcBef>
              <a:spcAft>
                <a:spcPts val="600"/>
              </a:spcAft>
              <a:buFont typeface="Arial" panose="020B0604020202020204" pitchFamily="34" charset="0"/>
              <a:buChar char="•"/>
            </a:pPr>
            <a:r>
              <a:rPr lang="it-IT" sz="1600" cap="none" dirty="0"/>
              <a:t>l’allenatore, </a:t>
            </a:r>
          </a:p>
          <a:p>
            <a:pPr marL="540000" indent="-324000" algn="just">
              <a:spcBef>
                <a:spcPts val="600"/>
              </a:spcBef>
              <a:spcAft>
                <a:spcPts val="600"/>
              </a:spcAft>
              <a:buFont typeface="Arial" panose="020B0604020202020204" pitchFamily="34" charset="0"/>
              <a:buChar char="•"/>
            </a:pPr>
            <a:r>
              <a:rPr lang="it-IT" sz="1600" cap="none" dirty="0"/>
              <a:t>l'istruttore, </a:t>
            </a:r>
          </a:p>
          <a:p>
            <a:pPr marL="540000" indent="-324000" algn="just">
              <a:spcBef>
                <a:spcPts val="600"/>
              </a:spcBef>
              <a:spcAft>
                <a:spcPts val="600"/>
              </a:spcAft>
              <a:buFont typeface="Arial" panose="020B0604020202020204" pitchFamily="34" charset="0"/>
              <a:buChar char="•"/>
            </a:pPr>
            <a:r>
              <a:rPr lang="it-IT" sz="1600" cap="none" dirty="0"/>
              <a:t>il direttore tecnico, </a:t>
            </a:r>
          </a:p>
          <a:p>
            <a:pPr marL="540000" indent="-324000" algn="just">
              <a:spcBef>
                <a:spcPts val="600"/>
              </a:spcBef>
              <a:spcAft>
                <a:spcPts val="600"/>
              </a:spcAft>
              <a:buFont typeface="Arial" panose="020B0604020202020204" pitchFamily="34" charset="0"/>
              <a:buChar char="•"/>
            </a:pPr>
            <a:r>
              <a:rPr lang="it-IT" sz="1600" cap="none" dirty="0"/>
              <a:t>il direttore sportivo, </a:t>
            </a:r>
          </a:p>
          <a:p>
            <a:pPr marL="540000" indent="-324000" algn="just">
              <a:spcBef>
                <a:spcPts val="600"/>
              </a:spcBef>
              <a:spcAft>
                <a:spcPts val="600"/>
              </a:spcAft>
              <a:buFont typeface="Arial" panose="020B0604020202020204" pitchFamily="34" charset="0"/>
              <a:buChar char="•"/>
            </a:pPr>
            <a:r>
              <a:rPr lang="it-IT" sz="1600" cap="none" dirty="0"/>
              <a:t>il preparatore atletico e</a:t>
            </a:r>
          </a:p>
          <a:p>
            <a:pPr marL="540000" indent="-324000" algn="just">
              <a:spcBef>
                <a:spcPts val="600"/>
              </a:spcBef>
              <a:spcAft>
                <a:spcPts val="600"/>
              </a:spcAft>
              <a:buFont typeface="Arial" panose="020B0604020202020204" pitchFamily="34" charset="0"/>
              <a:buChar char="•"/>
            </a:pPr>
            <a:r>
              <a:rPr lang="it-IT" sz="1600" cap="none" dirty="0"/>
              <a:t>il direttore di gara </a:t>
            </a:r>
          </a:p>
          <a:p>
            <a:pPr algn="just"/>
            <a:r>
              <a:rPr lang="it-IT" sz="1600" cap="none" dirty="0"/>
              <a:t>che esercitano l'attività sportiva verso un corrispettivo.</a:t>
            </a:r>
          </a:p>
          <a:p>
            <a:pPr algn="just">
              <a:spcBef>
                <a:spcPts val="600"/>
              </a:spcBef>
            </a:pPr>
            <a:r>
              <a:rPr lang="it-IT" sz="1600" cap="none" dirty="0"/>
              <a:t>È lavoratore sportivo anche ogni tesserato, ai sensi dell’articolo 15, che svolge verso un corrispettivo le mansioni rientranti, </a:t>
            </a:r>
            <a:r>
              <a:rPr lang="it-IT" sz="1600" b="1" u="sng" cap="none" dirty="0"/>
              <a:t>sulla base dei regolamenti dei singoli ORGANISMI affilianti</a:t>
            </a:r>
            <a:r>
              <a:rPr lang="it-IT" sz="1600" cap="none" dirty="0"/>
              <a:t>, tra quelle necessarie per lo svolgimento di attività sportiva, con esclusione delle mansioni di carattere amministrativo-gestionale.</a:t>
            </a:r>
            <a:endParaRPr lang="it-IT" sz="1600" dirty="0">
              <a:solidFill>
                <a:schemeClr val="bg1"/>
              </a:solidFill>
            </a:endParaRP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3</a:t>
            </a:fld>
            <a:endParaRPr lang="it-IT"/>
          </a:p>
        </p:txBody>
      </p:sp>
    </p:spTree>
    <p:extLst>
      <p:ext uri="{BB962C8B-B14F-4D97-AF65-F5344CB8AC3E}">
        <p14:creationId xmlns:p14="http://schemas.microsoft.com/office/powerpoint/2010/main" val="165887632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LAVORATORE SPORTIVO POST RIFORMA</a:t>
            </a:r>
          </a:p>
        </p:txBody>
      </p:sp>
      <p:sp>
        <p:nvSpPr>
          <p:cNvPr id="8197" name="Rectangle 7"/>
          <p:cNvSpPr>
            <a:spLocks noGrp="1" noChangeArrowheads="1"/>
          </p:cNvSpPr>
          <p:nvPr>
            <p:ph idx="1"/>
          </p:nvPr>
        </p:nvSpPr>
        <p:spPr>
          <a:xfrm>
            <a:off x="773543" y="1403648"/>
            <a:ext cx="7928049" cy="3834036"/>
          </a:xfrm>
        </p:spPr>
        <p:txBody>
          <a:bodyPr>
            <a:noAutofit/>
          </a:bodyPr>
          <a:lstStyle/>
          <a:p>
            <a:pPr algn="just"/>
            <a:r>
              <a:rPr lang="it-IT" sz="2000" cap="none" dirty="0"/>
              <a:t>Dal punto di vista «dell’inquadramento contrattuale», il lavoratore sportivo può essere: </a:t>
            </a:r>
          </a:p>
          <a:p>
            <a:pPr marL="540000" indent="-324000" algn="just">
              <a:spcBef>
                <a:spcPts val="600"/>
              </a:spcBef>
              <a:spcAft>
                <a:spcPts val="600"/>
              </a:spcAft>
              <a:buFont typeface="Arial" panose="020B0604020202020204" pitchFamily="34" charset="0"/>
              <a:buChar char="•"/>
            </a:pPr>
            <a:r>
              <a:rPr lang="it-IT" sz="2000" u="sng" cap="none" dirty="0"/>
              <a:t>il co.co.co sportivo</a:t>
            </a:r>
            <a:r>
              <a:rPr lang="it-IT" sz="2000" cap="none" dirty="0"/>
              <a:t>,</a:t>
            </a:r>
          </a:p>
          <a:p>
            <a:pPr marL="540000" indent="-324000" algn="just">
              <a:spcBef>
                <a:spcPts val="600"/>
              </a:spcBef>
              <a:spcAft>
                <a:spcPts val="600"/>
              </a:spcAft>
              <a:buFont typeface="Arial" panose="020B0604020202020204" pitchFamily="34" charset="0"/>
              <a:buChar char="•"/>
            </a:pPr>
            <a:r>
              <a:rPr lang="it-IT" sz="2000" cap="none" dirty="0"/>
              <a:t>Il lavoratore autonomo con partita iva, </a:t>
            </a:r>
          </a:p>
          <a:p>
            <a:pPr marL="540000" indent="-324000" algn="just">
              <a:spcBef>
                <a:spcPts val="600"/>
              </a:spcBef>
              <a:spcAft>
                <a:spcPts val="600"/>
              </a:spcAft>
              <a:buFont typeface="Arial" panose="020B0604020202020204" pitchFamily="34" charset="0"/>
              <a:buChar char="•"/>
            </a:pPr>
            <a:r>
              <a:rPr lang="it-IT" sz="2000" cap="none" dirty="0"/>
              <a:t>Il lavoratore dipendente subordinato, </a:t>
            </a:r>
          </a:p>
          <a:p>
            <a:pPr marL="540000" indent="-324000" algn="just">
              <a:spcBef>
                <a:spcPts val="600"/>
              </a:spcBef>
              <a:spcAft>
                <a:spcPts val="600"/>
              </a:spcAft>
              <a:buFont typeface="Arial" panose="020B0604020202020204" pitchFamily="34" charset="0"/>
              <a:buChar char="•"/>
            </a:pPr>
            <a:r>
              <a:rPr lang="it-IT" sz="2000" cap="none" dirty="0"/>
              <a:t>il volontario. </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4</a:t>
            </a:fld>
            <a:endParaRPr lang="it-IT"/>
          </a:p>
        </p:txBody>
      </p:sp>
    </p:spTree>
    <p:extLst>
      <p:ext uri="{BB962C8B-B14F-4D97-AF65-F5344CB8AC3E}">
        <p14:creationId xmlns:p14="http://schemas.microsoft.com/office/powerpoint/2010/main" val="42955577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LAVORATORE SPORTIVO POST RIFORMA – IL CO CO SPORTIVO</a:t>
            </a:r>
          </a:p>
        </p:txBody>
      </p:sp>
      <p:sp>
        <p:nvSpPr>
          <p:cNvPr id="8197" name="Rectangle 7"/>
          <p:cNvSpPr>
            <a:spLocks noGrp="1" noChangeArrowheads="1"/>
          </p:cNvSpPr>
          <p:nvPr>
            <p:ph idx="1"/>
          </p:nvPr>
        </p:nvSpPr>
        <p:spPr>
          <a:xfrm>
            <a:off x="773543" y="1719200"/>
            <a:ext cx="7928049" cy="3834036"/>
          </a:xfrm>
        </p:spPr>
        <p:txBody>
          <a:bodyPr>
            <a:noAutofit/>
          </a:bodyPr>
          <a:lstStyle/>
          <a:p>
            <a:pPr algn="just"/>
            <a:r>
              <a:rPr lang="it-IT" sz="2000" cap="none" dirty="0"/>
              <a:t>Le caratteristiche contrattuali sono: </a:t>
            </a:r>
          </a:p>
          <a:p>
            <a:pPr marL="540000" indent="-324000" algn="just">
              <a:spcBef>
                <a:spcPts val="600"/>
              </a:spcBef>
              <a:spcAft>
                <a:spcPts val="600"/>
              </a:spcAft>
              <a:buFont typeface="Arial" panose="020B0604020202020204" pitchFamily="34" charset="0"/>
              <a:buChar char="•"/>
            </a:pPr>
            <a:r>
              <a:rPr lang="it-IT" sz="2000" cap="none" dirty="0"/>
              <a:t>natura autonoma;</a:t>
            </a:r>
          </a:p>
          <a:p>
            <a:pPr marL="540000" indent="-324000" algn="just">
              <a:spcBef>
                <a:spcPts val="600"/>
              </a:spcBef>
              <a:spcAft>
                <a:spcPts val="600"/>
              </a:spcAft>
              <a:buFont typeface="Arial" panose="020B0604020202020204" pitchFamily="34" charset="0"/>
              <a:buChar char="•"/>
            </a:pPr>
            <a:r>
              <a:rPr lang="it-IT" sz="2000" cap="none" dirty="0"/>
              <a:t>presunzione (natura autonoma) di legge entro le 24 settimanali;</a:t>
            </a:r>
          </a:p>
          <a:p>
            <a:pPr marL="540000" indent="-324000" algn="just">
              <a:spcBef>
                <a:spcPts val="600"/>
              </a:spcBef>
              <a:spcAft>
                <a:spcPts val="600"/>
              </a:spcAft>
              <a:buFont typeface="Arial" panose="020B0604020202020204" pitchFamily="34" charset="0"/>
              <a:buChar char="•"/>
            </a:pPr>
            <a:r>
              <a:rPr lang="it-IT" sz="2000" cap="none" dirty="0"/>
              <a:t>oltre le 24 ore, onere della prova in capo all’asd/ssd;</a:t>
            </a:r>
          </a:p>
          <a:p>
            <a:pPr marL="540000" indent="-324000" algn="just">
              <a:spcBef>
                <a:spcPts val="600"/>
              </a:spcBef>
              <a:spcAft>
                <a:spcPts val="600"/>
              </a:spcAft>
              <a:buFont typeface="Arial" panose="020B0604020202020204" pitchFamily="34" charset="0"/>
              <a:buChar char="•"/>
            </a:pPr>
            <a:r>
              <a:rPr lang="it-IT" sz="2000" cap="none" dirty="0"/>
              <a:t>oltre le 24 ore, si suggerisce la certificazione del contratto (per evitare la riqualificazione come lavoro subordinato);</a:t>
            </a:r>
          </a:p>
          <a:p>
            <a:pPr marL="540000" indent="-324000" algn="just">
              <a:spcBef>
                <a:spcPts val="600"/>
              </a:spcBef>
              <a:spcAft>
                <a:spcPts val="600"/>
              </a:spcAft>
              <a:buFont typeface="Arial" panose="020B0604020202020204" pitchFamily="34" charset="0"/>
              <a:buChar char="•"/>
            </a:pPr>
            <a:r>
              <a:rPr lang="it-IT" sz="2000" cap="none" dirty="0"/>
              <a:t>le prestazioni oggetto del contratto risultano coordinate sotto il profilo tecnico-sportivo, in osservanza dei regolamenti delle FSN, delle DSA e degli EPS.</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5</a:t>
            </a:fld>
            <a:endParaRPr lang="it-IT"/>
          </a:p>
        </p:txBody>
      </p:sp>
    </p:spTree>
    <p:extLst>
      <p:ext uri="{BB962C8B-B14F-4D97-AF65-F5344CB8AC3E}">
        <p14:creationId xmlns:p14="http://schemas.microsoft.com/office/powerpoint/2010/main" val="267037249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LAVORATORE SPORTIVO POST RIFORMA – IL CO CO SPORTIVO</a:t>
            </a:r>
          </a:p>
        </p:txBody>
      </p:sp>
      <p:sp>
        <p:nvSpPr>
          <p:cNvPr id="8197" name="Rectangle 7"/>
          <p:cNvSpPr>
            <a:spLocks noGrp="1" noChangeArrowheads="1"/>
          </p:cNvSpPr>
          <p:nvPr>
            <p:ph idx="1"/>
          </p:nvPr>
        </p:nvSpPr>
        <p:spPr>
          <a:xfrm>
            <a:off x="773543" y="1719200"/>
            <a:ext cx="7928049" cy="701688"/>
          </a:xfrm>
        </p:spPr>
        <p:txBody>
          <a:bodyPr>
            <a:noAutofit/>
          </a:bodyPr>
          <a:lstStyle/>
          <a:p>
            <a:pPr algn="just"/>
            <a:r>
              <a:rPr lang="it-IT" sz="2000" cap="none" dirty="0"/>
              <a:t>Aspetti fiscali, previdenziali e INAIL</a:t>
            </a:r>
          </a:p>
          <a:p>
            <a:pPr algn="just"/>
            <a:endParaRPr lang="it-IT" sz="2000" cap="none" dirty="0"/>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6</a:t>
            </a:fld>
            <a:endParaRPr lang="it-IT" dirty="0"/>
          </a:p>
        </p:txBody>
      </p:sp>
      <p:sp>
        <p:nvSpPr>
          <p:cNvPr id="4" name="Rectangle 7">
            <a:extLst>
              <a:ext uri="{FF2B5EF4-FFF2-40B4-BE49-F238E27FC236}">
                <a16:creationId xmlns:a16="http://schemas.microsoft.com/office/drawing/2014/main" id="{B8EE9054-8F76-8A02-AF34-C3541104FD7D}"/>
              </a:ext>
            </a:extLst>
          </p:cNvPr>
          <p:cNvSpPr txBox="1">
            <a:spLocks noChangeArrowheads="1"/>
          </p:cNvSpPr>
          <p:nvPr/>
        </p:nvSpPr>
        <p:spPr>
          <a:xfrm>
            <a:off x="790858" y="5516999"/>
            <a:ext cx="7928049" cy="701688"/>
          </a:xfrm>
          <a:prstGeom prst="rect">
            <a:avLst/>
          </a:prstGeom>
        </p:spPr>
        <p:txBody>
          <a:bodyPr vert="horz" lIns="91440" tIns="45720" rIns="91440" bIns="45720" rtlCol="0" anchor="ctr">
            <a:noAutofit/>
          </a:bodyPr>
          <a:lst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a:lstStyle>
          <a:p>
            <a:pPr algn="just"/>
            <a:r>
              <a:rPr lang="it-IT" sz="2000" cap="none" dirty="0"/>
              <a:t>Rimborso Trasferte: non costituiscono reddito se rimborso a piè di lista</a:t>
            </a:r>
          </a:p>
          <a:p>
            <a:pPr algn="just" fontAlgn="auto"/>
            <a:endParaRPr lang="it-IT" sz="2000" dirty="0"/>
          </a:p>
        </p:txBody>
      </p:sp>
      <p:graphicFrame>
        <p:nvGraphicFramePr>
          <p:cNvPr id="2" name="Tabella 1">
            <a:extLst>
              <a:ext uri="{FF2B5EF4-FFF2-40B4-BE49-F238E27FC236}">
                <a16:creationId xmlns:a16="http://schemas.microsoft.com/office/drawing/2014/main" id="{8AB4303F-1518-EDCC-EB80-164CBED1C79A}"/>
              </a:ext>
            </a:extLst>
          </p:cNvPr>
          <p:cNvGraphicFramePr>
            <a:graphicFrameLocks noGrp="1"/>
          </p:cNvGraphicFramePr>
          <p:nvPr>
            <p:extLst>
              <p:ext uri="{D42A27DB-BD31-4B8C-83A1-F6EECF244321}">
                <p14:modId xmlns:p14="http://schemas.microsoft.com/office/powerpoint/2010/main" val="2900730771"/>
              </p:ext>
            </p:extLst>
          </p:nvPr>
        </p:nvGraphicFramePr>
        <p:xfrm>
          <a:off x="605113" y="2116238"/>
          <a:ext cx="8179355" cy="3148966"/>
        </p:xfrm>
        <a:graphic>
          <a:graphicData uri="http://schemas.openxmlformats.org/drawingml/2006/table">
            <a:tbl>
              <a:tblPr firstRow="1" firstCol="1" bandRow="1">
                <a:tableStyleId>{5C22544A-7EE6-4342-B048-85BDC9FD1C3A}</a:tableStyleId>
              </a:tblPr>
              <a:tblGrid>
                <a:gridCol w="1629606">
                  <a:extLst>
                    <a:ext uri="{9D8B030D-6E8A-4147-A177-3AD203B41FA5}">
                      <a16:colId xmlns:a16="http://schemas.microsoft.com/office/drawing/2014/main" val="3157500059"/>
                    </a:ext>
                  </a:extLst>
                </a:gridCol>
                <a:gridCol w="1006547">
                  <a:extLst>
                    <a:ext uri="{9D8B030D-6E8A-4147-A177-3AD203B41FA5}">
                      <a16:colId xmlns:a16="http://schemas.microsoft.com/office/drawing/2014/main" val="1732767054"/>
                    </a:ext>
                  </a:extLst>
                </a:gridCol>
                <a:gridCol w="1630454">
                  <a:extLst>
                    <a:ext uri="{9D8B030D-6E8A-4147-A177-3AD203B41FA5}">
                      <a16:colId xmlns:a16="http://schemas.microsoft.com/office/drawing/2014/main" val="1506099940"/>
                    </a:ext>
                  </a:extLst>
                </a:gridCol>
                <a:gridCol w="2209492">
                  <a:extLst>
                    <a:ext uri="{9D8B030D-6E8A-4147-A177-3AD203B41FA5}">
                      <a16:colId xmlns:a16="http://schemas.microsoft.com/office/drawing/2014/main" val="2814293122"/>
                    </a:ext>
                  </a:extLst>
                </a:gridCol>
                <a:gridCol w="1703256">
                  <a:extLst>
                    <a:ext uri="{9D8B030D-6E8A-4147-A177-3AD203B41FA5}">
                      <a16:colId xmlns:a16="http://schemas.microsoft.com/office/drawing/2014/main" val="1407842257"/>
                    </a:ext>
                  </a:extLst>
                </a:gridCol>
              </a:tblGrid>
              <a:tr h="388131">
                <a:tc>
                  <a:txBody>
                    <a:bodyPr/>
                    <a:lstStyle/>
                    <a:p>
                      <a:pPr algn="ctr">
                        <a:lnSpc>
                          <a:spcPct val="107000"/>
                        </a:lnSpc>
                        <a:spcAft>
                          <a:spcPts val="800"/>
                        </a:spcAft>
                        <a:tabLst>
                          <a:tab pos="2749550" algn="l"/>
                        </a:tabLst>
                      </a:pPr>
                      <a:r>
                        <a:rPr lang="it-IT" sz="1400" dirty="0">
                          <a:effectLst/>
                        </a:rPr>
                        <a:t>Importo compenso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INAIL</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Registro Attività Sportive - RASD</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INPS</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IRPEF</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43995197"/>
                  </a:ext>
                </a:extLst>
              </a:tr>
              <a:tr h="410440">
                <a:tc>
                  <a:txBody>
                    <a:bodyPr/>
                    <a:lstStyle/>
                    <a:p>
                      <a:pPr>
                        <a:lnSpc>
                          <a:spcPct val="107000"/>
                        </a:lnSpc>
                        <a:spcAft>
                          <a:spcPts val="800"/>
                        </a:spcAft>
                        <a:tabLst>
                          <a:tab pos="2749550" algn="l"/>
                        </a:tabLst>
                      </a:pPr>
                      <a:r>
                        <a:rPr lang="it-IT" sz="1400">
                          <a:effectLst/>
                        </a:rPr>
                        <a:t>Compensi fino a Euro 5 mila/anno</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NO </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dirty="0">
                          <a:effectLst/>
                        </a:rPr>
                        <a:t>SI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NO</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NO</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29687746"/>
                  </a:ext>
                </a:extLst>
              </a:tr>
              <a:tr h="1583557">
                <a:tc>
                  <a:txBody>
                    <a:bodyPr/>
                    <a:lstStyle/>
                    <a:p>
                      <a:pPr>
                        <a:lnSpc>
                          <a:spcPct val="107000"/>
                        </a:lnSpc>
                        <a:spcAft>
                          <a:spcPts val="800"/>
                        </a:spcAft>
                        <a:tabLst>
                          <a:tab pos="2749550" algn="l"/>
                        </a:tabLst>
                      </a:pPr>
                      <a:r>
                        <a:rPr lang="it-IT" sz="1400" dirty="0">
                          <a:effectLst/>
                        </a:rPr>
                        <a:t>Oltre Euro 5 mila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NO</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SI</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dirty="0">
                          <a:effectLst/>
                        </a:rPr>
                        <a:t>Contributi del 27,03% per la parte eccedente Euro 5.000 (1/3 a carico del lavoratore, 2/3 del datore di lavoro) dimezzati per i primi 5 anni (per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dirty="0">
                          <a:effectLst/>
                        </a:rPr>
                        <a:t>NO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87246180"/>
                  </a:ext>
                </a:extLst>
              </a:tr>
              <a:tr h="587462">
                <a:tc>
                  <a:txBody>
                    <a:bodyPr/>
                    <a:lstStyle/>
                    <a:p>
                      <a:pPr>
                        <a:lnSpc>
                          <a:spcPct val="107000"/>
                        </a:lnSpc>
                        <a:spcAft>
                          <a:spcPts val="800"/>
                        </a:spcAft>
                        <a:tabLst>
                          <a:tab pos="2749550" algn="l"/>
                        </a:tabLst>
                      </a:pPr>
                      <a:r>
                        <a:rPr lang="it-IT" sz="1400">
                          <a:effectLst/>
                        </a:rPr>
                        <a:t>Oltre Euro 15 mila</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NO</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a:effectLst/>
                        </a:rPr>
                        <a:t>SI</a:t>
                      </a:r>
                      <a:endParaRPr lang="it-IT"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dirty="0">
                          <a:effectLst/>
                        </a:rPr>
                        <a:t>come sopra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2749550" algn="l"/>
                        </a:tabLst>
                      </a:pPr>
                      <a:r>
                        <a:rPr lang="it-IT" sz="1400" dirty="0">
                          <a:effectLst/>
                        </a:rPr>
                        <a:t>Imposte per la parte eccedente Euro 15 mila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82524357"/>
                  </a:ext>
                </a:extLst>
              </a:tr>
            </a:tbl>
          </a:graphicData>
        </a:graphic>
      </p:graphicFrame>
    </p:spTree>
    <p:extLst>
      <p:ext uri="{BB962C8B-B14F-4D97-AF65-F5344CB8AC3E}">
        <p14:creationId xmlns:p14="http://schemas.microsoft.com/office/powerpoint/2010/main" val="51808454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LAVORATORE SPORTIVO POST RIFORMA – IL CO CO SPORTIVO</a:t>
            </a:r>
          </a:p>
        </p:txBody>
      </p:sp>
      <p:sp>
        <p:nvSpPr>
          <p:cNvPr id="8197" name="Rectangle 7"/>
          <p:cNvSpPr>
            <a:spLocks noGrp="1" noChangeArrowheads="1"/>
          </p:cNvSpPr>
          <p:nvPr>
            <p:ph idx="1"/>
          </p:nvPr>
        </p:nvSpPr>
        <p:spPr>
          <a:xfrm>
            <a:off x="700153" y="2064501"/>
            <a:ext cx="7928049" cy="3834036"/>
          </a:xfrm>
        </p:spPr>
        <p:txBody>
          <a:bodyPr>
            <a:noAutofit/>
          </a:bodyPr>
          <a:lstStyle/>
          <a:p>
            <a:pPr algn="just"/>
            <a:r>
              <a:rPr lang="it-IT" cap="none" dirty="0"/>
              <a:t>Ulteriori adempimenti:</a:t>
            </a:r>
          </a:p>
          <a:p>
            <a:pPr marL="514350" indent="-514350" algn="just">
              <a:buAutoNum type="alphaLcParenR"/>
            </a:pPr>
            <a:r>
              <a:rPr lang="it-IT" cap="none" dirty="0"/>
              <a:t>comunicazione al RASD l’instaurazione del rapporto di lavoro;</a:t>
            </a:r>
          </a:p>
          <a:p>
            <a:pPr marL="514350" indent="-514350" algn="just">
              <a:buAutoNum type="alphaLcParenR"/>
            </a:pPr>
            <a:r>
              <a:rPr lang="it-IT" cap="none" dirty="0"/>
              <a:t>corrispondere il compenso ESCLUSIVAMENTE in modalità tracciate (NO contanti);</a:t>
            </a:r>
          </a:p>
          <a:p>
            <a:pPr marL="514350" indent="-514350" algn="just">
              <a:buAutoNum type="alphaLcParenR"/>
            </a:pPr>
            <a:r>
              <a:rPr lang="it-IT" cap="none" dirty="0"/>
              <a:t>emettere la busta paga (usando anche la funzionalità RASD) se il compenso annuo supera Euro 15 mila;</a:t>
            </a:r>
          </a:p>
          <a:p>
            <a:pPr marL="514350" indent="-514350" algn="just">
              <a:buAutoNum type="alphaLcParenR"/>
            </a:pPr>
            <a:r>
              <a:rPr lang="it-IT" cap="none" dirty="0"/>
              <a:t>versare contributi e ritenute entro il 16 del mese successivo rispetto al pagamento del compenso;</a:t>
            </a:r>
          </a:p>
          <a:p>
            <a:pPr marL="514350" indent="-514350" algn="just">
              <a:buAutoNum type="alphaLcParenR"/>
            </a:pPr>
            <a:r>
              <a:rPr lang="it-IT" dirty="0"/>
              <a:t>a</a:t>
            </a:r>
            <a:r>
              <a:rPr lang="it-IT" cap="none" dirty="0"/>
              <a:t>dempimenti UNIEMENS;</a:t>
            </a:r>
          </a:p>
          <a:p>
            <a:pPr marL="514350" indent="-514350" algn="just">
              <a:buAutoNum type="alphaLcParenR"/>
            </a:pPr>
            <a:r>
              <a:rPr lang="it-IT" cap="none" dirty="0"/>
              <a:t>rilascio della CU annuale (entro il 16 marzo dell’anno successivo);</a:t>
            </a:r>
          </a:p>
          <a:p>
            <a:pPr marL="514350" indent="-514350" algn="just">
              <a:buAutoNum type="alphaLcParenR"/>
            </a:pPr>
            <a:r>
              <a:rPr lang="it-IT" cap="none" dirty="0"/>
              <a:t>eventuale modello 770 se effettuate delle ritenute nell’anno (tramite intermediario entro il 31 ottobre dell’anno successivo);</a:t>
            </a:r>
          </a:p>
          <a:p>
            <a:pPr marL="514350" indent="-514350" algn="just">
              <a:buAutoNum type="alphaLcParenR"/>
            </a:pPr>
            <a:r>
              <a:rPr lang="it-IT" cap="none" dirty="0"/>
              <a:t>Modello IRAP: i compensi co.co.co sportivi esenti ai fini IRAP se singolarmente inferiori a Euro 85 mila.</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7</a:t>
            </a:fld>
            <a:endParaRPr lang="it-IT"/>
          </a:p>
        </p:txBody>
      </p:sp>
    </p:spTree>
    <p:extLst>
      <p:ext uri="{BB962C8B-B14F-4D97-AF65-F5344CB8AC3E}">
        <p14:creationId xmlns:p14="http://schemas.microsoft.com/office/powerpoint/2010/main" val="236114547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NUOVO CCNL SPORTIVO</a:t>
            </a:r>
          </a:p>
        </p:txBody>
      </p:sp>
      <p:sp>
        <p:nvSpPr>
          <p:cNvPr id="8197" name="Rectangle 7"/>
          <p:cNvSpPr>
            <a:spLocks noGrp="1" noChangeArrowheads="1"/>
          </p:cNvSpPr>
          <p:nvPr>
            <p:ph idx="1"/>
          </p:nvPr>
        </p:nvSpPr>
        <p:spPr>
          <a:xfrm>
            <a:off x="782444" y="980728"/>
            <a:ext cx="7928049" cy="2825924"/>
          </a:xfrm>
        </p:spPr>
        <p:txBody>
          <a:bodyPr>
            <a:noAutofit/>
          </a:bodyPr>
          <a:lstStyle/>
          <a:p>
            <a:pPr marL="0" indent="0" algn="just">
              <a:buNone/>
            </a:pPr>
            <a:r>
              <a:rPr lang="it-IT" sz="1800" u="sng" cap="none" dirty="0"/>
              <a:t>Nel mese di gennaio 2024 è stato sottoscritto il nuovo CCNL sportivo</a:t>
            </a:r>
            <a:r>
              <a:rPr lang="it-IT" sz="1800" cap="none" dirty="0"/>
              <a:t>.</a:t>
            </a:r>
          </a:p>
          <a:p>
            <a:pPr marL="0" indent="0" algn="just">
              <a:buNone/>
            </a:pPr>
            <a:r>
              <a:rPr lang="it-IT" sz="1800" cap="none" dirty="0"/>
              <a:t>A seguito del rinnovo del contratto collettivo nazionale, è possibile individuare i valori tabellari minimi anche per le co </a:t>
            </a:r>
            <a:r>
              <a:rPr lang="it-IT" sz="1800" cap="none" dirty="0" err="1"/>
              <a:t>co</a:t>
            </a:r>
            <a:r>
              <a:rPr lang="it-IT" sz="1800" cap="none" dirty="0"/>
              <a:t> sport.</a:t>
            </a:r>
          </a:p>
          <a:p>
            <a:pPr marL="0" indent="0" algn="just">
              <a:buNone/>
            </a:pPr>
            <a:r>
              <a:rPr lang="it-IT" sz="1800" cap="none" dirty="0"/>
              <a:t>Ricordiamo che Il </a:t>
            </a:r>
            <a:r>
              <a:rPr lang="it-IT" sz="1800" u="sng" cap="none" dirty="0"/>
              <a:t>compenso minimo </a:t>
            </a:r>
            <a:r>
              <a:rPr lang="it-IT" sz="1800" cap="none" dirty="0"/>
              <a:t>è inderogabile al ribasso, il </a:t>
            </a:r>
            <a:r>
              <a:rPr lang="it-IT" sz="1800" u="sng" cap="none" dirty="0"/>
              <a:t>compenso massimo</a:t>
            </a:r>
            <a:r>
              <a:rPr lang="it-IT" sz="1800" cap="none" dirty="0"/>
              <a:t>, ovvero pari al compenso minimo maggiorato del 40%, è il massimo compenso per non integrare la distribuzione indiretta di utili.</a:t>
            </a:r>
            <a:endParaRPr lang="it-IT" sz="2000" cap="none" dirty="0"/>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8</a:t>
            </a:fld>
            <a:endParaRPr lang="it-IT"/>
          </a:p>
        </p:txBody>
      </p:sp>
      <p:pic>
        <p:nvPicPr>
          <p:cNvPr id="7" name="Immagine 6">
            <a:extLst>
              <a:ext uri="{FF2B5EF4-FFF2-40B4-BE49-F238E27FC236}">
                <a16:creationId xmlns:a16="http://schemas.microsoft.com/office/drawing/2014/main" id="{7468557A-FB67-9151-FCD9-D41450BA7A07}"/>
              </a:ext>
            </a:extLst>
          </p:cNvPr>
          <p:cNvPicPr>
            <a:picLocks noChangeAspect="1"/>
          </p:cNvPicPr>
          <p:nvPr/>
        </p:nvPicPr>
        <p:blipFill>
          <a:blip r:embed="rId3"/>
          <a:stretch>
            <a:fillRect/>
          </a:stretch>
        </p:blipFill>
        <p:spPr>
          <a:xfrm>
            <a:off x="1445130" y="3609020"/>
            <a:ext cx="6453852" cy="3103710"/>
          </a:xfrm>
          <a:prstGeom prst="rect">
            <a:avLst/>
          </a:prstGeom>
        </p:spPr>
      </p:pic>
    </p:spTree>
    <p:extLst>
      <p:ext uri="{BB962C8B-B14F-4D97-AF65-F5344CB8AC3E}">
        <p14:creationId xmlns:p14="http://schemas.microsoft.com/office/powerpoint/2010/main" val="120382180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p:nvPr>
        </p:nvSpPr>
        <p:spPr>
          <a:xfrm>
            <a:off x="1387980" y="260648"/>
            <a:ext cx="7313612" cy="1143000"/>
          </a:xfrm>
        </p:spPr>
        <p:txBody>
          <a:bodyPr/>
          <a:lstStyle/>
          <a:p>
            <a:pPr algn="ctr" eaLnBrk="1" hangingPunct="1"/>
            <a:r>
              <a:rPr lang="it-IT" sz="3200" dirty="0"/>
              <a:t>IL LAVORATORE SPORTIVO POST RIFORMA – IL CO CO SPORTIVO</a:t>
            </a:r>
          </a:p>
        </p:txBody>
      </p:sp>
      <p:sp>
        <p:nvSpPr>
          <p:cNvPr id="8197" name="Rectangle 7"/>
          <p:cNvSpPr>
            <a:spLocks noGrp="1" noChangeArrowheads="1"/>
          </p:cNvSpPr>
          <p:nvPr>
            <p:ph idx="1"/>
          </p:nvPr>
        </p:nvSpPr>
        <p:spPr>
          <a:xfrm>
            <a:off x="773543" y="1574044"/>
            <a:ext cx="7928049" cy="3834036"/>
          </a:xfrm>
        </p:spPr>
        <p:txBody>
          <a:bodyPr>
            <a:noAutofit/>
          </a:bodyPr>
          <a:lstStyle/>
          <a:p>
            <a:pPr marL="0" indent="0" algn="just">
              <a:buNone/>
            </a:pPr>
            <a:r>
              <a:rPr lang="it-IT" sz="1800" b="1" cap="none" dirty="0"/>
              <a:t>La compilazione dell</a:t>
            </a:r>
            <a:r>
              <a:rPr lang="it-IT" sz="1800" b="1" dirty="0"/>
              <a:t>a CU:</a:t>
            </a:r>
          </a:p>
          <a:p>
            <a:pPr marL="0" indent="0" algn="just">
              <a:buNone/>
            </a:pPr>
            <a:r>
              <a:rPr lang="it-IT" sz="1800" cap="none" dirty="0"/>
              <a:t>1. per i redditi erogati dal 1 gennaio 2024 dovrà essere compilata la sezione «certificazione lavoro dipendente, assimilati ed assistenza fiscale»</a:t>
            </a:r>
          </a:p>
          <a:p>
            <a:pPr marL="0" indent="0" algn="just">
              <a:buNone/>
            </a:pPr>
            <a:r>
              <a:rPr lang="it-IT" sz="1800" dirty="0"/>
              <a:t>2. dovranno essere indicati i giorni (campo 6) e le date di riferimento del rapporto (8 e 9)</a:t>
            </a:r>
          </a:p>
          <a:p>
            <a:pPr marL="0" indent="0" algn="just">
              <a:buNone/>
            </a:pPr>
            <a:r>
              <a:rPr lang="it-IT" sz="1800" cap="none" dirty="0"/>
              <a:t>3. il compenso andrà indicato nel</a:t>
            </a:r>
            <a:r>
              <a:rPr lang="it-IT" sz="1800" dirty="0"/>
              <a:t>la sezione REDDITI LAVORO SPORTIVO (campi dal 781 al 786)</a:t>
            </a:r>
          </a:p>
          <a:p>
            <a:pPr marL="0" indent="0" algn="just">
              <a:buNone/>
            </a:pPr>
            <a:r>
              <a:rPr lang="it-IT" sz="1800" cap="none" dirty="0"/>
              <a:t>4. nella sezione 3-bis andranno inseriti i dati relativi ai compensi erogati e le eventuali ritenute previdenziali</a:t>
            </a:r>
          </a:p>
        </p:txBody>
      </p:sp>
      <p:sp>
        <p:nvSpPr>
          <p:cNvPr id="8195" name="Segnaposto numero diapositiva 5"/>
          <p:cNvSpPr>
            <a:spLocks noGrp="1"/>
          </p:cNvSpPr>
          <p:nvPr>
            <p:ph type="sldNum" sz="quarter" idx="12"/>
          </p:nvPr>
        </p:nvSpPr>
        <p:spPr/>
        <p:txBody>
          <a:bodyPr/>
          <a:lstStyle/>
          <a:p>
            <a:pPr>
              <a:defRPr/>
            </a:pPr>
            <a:fld id="{6168712A-3871-41C2-806D-16D3F18AC862}" type="slidenum">
              <a:rPr lang="it-IT" smtClean="0"/>
              <a:pPr>
                <a:defRPr/>
              </a:pPr>
              <a:t>9</a:t>
            </a:fld>
            <a:endParaRPr lang="it-IT"/>
          </a:p>
        </p:txBody>
      </p:sp>
    </p:spTree>
    <p:extLst>
      <p:ext uri="{BB962C8B-B14F-4D97-AF65-F5344CB8AC3E}">
        <p14:creationId xmlns:p14="http://schemas.microsoft.com/office/powerpoint/2010/main" val="839877303"/>
      </p:ext>
    </p:extLst>
  </p:cSld>
  <p:clrMapOvr>
    <a:masterClrMapping/>
  </p:clrMapOvr>
  <p:transition>
    <p:fade/>
  </p:transition>
</p:sld>
</file>

<file path=ppt/theme/theme1.xml><?xml version="1.0" encoding="utf-8"?>
<a:theme xmlns:a="http://schemas.openxmlformats.org/drawingml/2006/main" name="1_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5403</TotalTime>
  <Words>1664</Words>
  <Application>Microsoft Office PowerPoint</Application>
  <PresentationFormat>Presentazione su schermo (4:3)</PresentationFormat>
  <Paragraphs>165</Paragraphs>
  <Slides>20</Slides>
  <Notes>18</Notes>
  <HiddenSlides>0</HiddenSlides>
  <MMClips>0</MMClips>
  <ScaleCrop>false</ScaleCrop>
  <HeadingPairs>
    <vt:vector size="6" baseType="variant">
      <vt:variant>
        <vt:lpstr>Caratteri utilizzati</vt:lpstr>
      </vt:variant>
      <vt:variant>
        <vt:i4>9</vt:i4>
      </vt:variant>
      <vt:variant>
        <vt:lpstr>Tema</vt:lpstr>
      </vt:variant>
      <vt:variant>
        <vt:i4>2</vt:i4>
      </vt:variant>
      <vt:variant>
        <vt:lpstr>Titoli diapositive</vt:lpstr>
      </vt:variant>
      <vt:variant>
        <vt:i4>20</vt:i4>
      </vt:variant>
    </vt:vector>
  </HeadingPairs>
  <TitlesOfParts>
    <vt:vector size="31" baseType="lpstr">
      <vt:lpstr>Arial</vt:lpstr>
      <vt:lpstr>Arial Narrow</vt:lpstr>
      <vt:lpstr>Calibri</vt:lpstr>
      <vt:lpstr>Century Gothic</vt:lpstr>
      <vt:lpstr>Times New Roman</vt:lpstr>
      <vt:lpstr>Times Regular</vt:lpstr>
      <vt:lpstr>Verdana</vt:lpstr>
      <vt:lpstr>Wingdings</vt:lpstr>
      <vt:lpstr>Wingdings 3</vt:lpstr>
      <vt:lpstr>1_Sezione</vt:lpstr>
      <vt:lpstr>Sezione</vt:lpstr>
      <vt:lpstr> CCNL per i lavoratori dello sport: aspetti peculiari delle collaborazioni sportive e le novità previste dal Decreto Legge in materia di sport del 31 maggio 2024</vt:lpstr>
      <vt:lpstr>Presentazione standard di PowerPoint</vt:lpstr>
      <vt:lpstr>IL LAVORATORE SPORTIVO POST RIFORMA</vt:lpstr>
      <vt:lpstr>IL LAVORATORE SPORTIVO POST RIFORMA</vt:lpstr>
      <vt:lpstr>IL LAVORATORE SPORTIVO POST RIFORMA – IL CO CO SPORTIVO</vt:lpstr>
      <vt:lpstr>IL LAVORATORE SPORTIVO POST RIFORMA – IL CO CO SPORTIVO</vt:lpstr>
      <vt:lpstr>IL LAVORATORE SPORTIVO POST RIFORMA – IL CO CO SPORTIVO</vt:lpstr>
      <vt:lpstr>IL NUOVO CCNL SPORTIVO</vt:lpstr>
      <vt:lpstr>IL LAVORATORE SPORTIVO POST RIFORMA – IL CO CO SPORTIVO</vt:lpstr>
      <vt:lpstr>Presentazione standard di PowerPoint</vt:lpstr>
      <vt:lpstr>IL RIMBORSO FORFETARIO E IL LIMITE DI EURO 400 MENSILI</vt:lpstr>
      <vt:lpstr>IL RIMBORSO FORFETARIO E IL LIMITE DI EURO 400 MENSILI</vt:lpstr>
      <vt:lpstr>IL RIMBORSO FORFETARIO E IL LIMITE DI EURO 400 MENSILI</vt:lpstr>
      <vt:lpstr>IL RIMBORSO FORFETARIO E IL LIMITE DI EURO 400 MENSILI</vt:lpstr>
      <vt:lpstr>IL RIMBORSO FORFETARIO E IL LIMITE DI EURO 400 MENSILI</vt:lpstr>
      <vt:lpstr>IL RIMBORSO FORFETARIO E IL LIMITE DI EURO 400 MENSILI</vt:lpstr>
      <vt:lpstr>IL RIMBORSO FORFETARIO E IL LIMITE DI EURO 400 MENSILI</vt:lpstr>
      <vt:lpstr>IL RIMBORSO FORFETARIO E IL LIMITE DI EURO 400 MENSILI</vt:lpstr>
      <vt:lpstr>I RIMBORSI A PIE’ DI LISTA/ANALITICI</vt:lpstr>
      <vt:lpstr>COLLABORATORI DIPENDENTI PUBBLICI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Alessandro</dc:creator>
  <cp:lastModifiedBy>Parodi Andrea</cp:lastModifiedBy>
  <cp:revision>404</cp:revision>
  <cp:lastPrinted>1601-01-01T00:00:00Z</cp:lastPrinted>
  <dcterms:created xsi:type="dcterms:W3CDTF">1601-01-01T00:00:00Z</dcterms:created>
  <dcterms:modified xsi:type="dcterms:W3CDTF">2024-06-19T06:51:30Z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LCID">
    <vt:i4>1040</vt:i4>
  </property>
</Properties>
</file>